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29"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30" r:id="rId67"/>
    <p:sldId id="320" r:id="rId68"/>
    <p:sldId id="328" r:id="rId69"/>
    <p:sldId id="321" r:id="rId70"/>
    <p:sldId id="322" r:id="rId71"/>
    <p:sldId id="331" r:id="rId72"/>
    <p:sldId id="324" r:id="rId73"/>
    <p:sldId id="325" r:id="rId74"/>
    <p:sldId id="326" r:id="rId75"/>
    <p:sldId id="327" r:id="rId76"/>
    <p:sldId id="332" r:id="rId77"/>
  </p:sldIdLst>
  <p:sldSz cx="12192000" cy="6858000"/>
  <p:notesSz cx="6858000" cy="9144000"/>
  <p:embeddedFontLst>
    <p:embeddedFont>
      <p:font typeface="Abel" panose="02000506030000020004" pitchFamily="2" charset="0"/>
      <p:regular r:id="rId79"/>
    </p:embeddedFont>
    <p:embeddedFont>
      <p:font typeface="Calibri" panose="020F0502020204030204" pitchFamily="34" charset="0"/>
      <p:regular r:id="rId80"/>
      <p:bold r:id="rId81"/>
      <p:italic r:id="rId82"/>
      <p:boldItalic r:id="rId83"/>
    </p:embeddedFont>
    <p:embeddedFont>
      <p:font typeface="Merriweather Sans" pitchFamily="2" charset="77"/>
      <p:regular r:id="rId84"/>
      <p:bold r:id="rId85"/>
      <p:italic r:id="rId86"/>
      <p:boldItalic r:id="rId87"/>
    </p:embeddedFont>
    <p:embeddedFont>
      <p:font typeface="Open Sans" panose="020B0606030504020204" pitchFamily="34" charset="0"/>
      <p:regular r:id="rId88"/>
      <p:bold r:id="rId89"/>
      <p:italic r:id="rId90"/>
      <p:boldItalic r:id="rId91"/>
    </p:embeddedFont>
    <p:embeddedFont>
      <p:font typeface="Open Sans ExtraBold" panose="020B0906030804020204" pitchFamily="34" charset="0"/>
      <p:bold r:id="rId92"/>
      <p:italic r:id="rId93"/>
      <p:boldItalic r:id="rId94"/>
    </p:embeddedFont>
    <p:embeddedFont>
      <p:font typeface="Open Sans Light" panose="020B0306030504020204" pitchFamily="34" charset="0"/>
      <p:regular r:id="rId95"/>
      <p:bold r:id="rId96"/>
      <p:italic r:id="rId97"/>
      <p:boldItalic r:id="rId98"/>
    </p:embeddedFont>
    <p:embeddedFont>
      <p:font typeface="Open Sans SemiBold" panose="020B060603050402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z5uTiKonX3t06r6Ol8GLdBSBI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74C"/>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D7E4B9-5818-43D0-90BB-4E7489F430CD}">
  <a:tblStyle styleId="{28D7E4B9-5818-43D0-90BB-4E7489F430C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197"/>
  </p:normalViewPr>
  <p:slideViewPr>
    <p:cSldViewPr snapToGrid="0">
      <p:cViewPr varScale="1">
        <p:scale>
          <a:sx n="81" d="100"/>
          <a:sy n="81" d="100"/>
        </p:scale>
        <p:origin x="45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2.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Kontrollgruppe</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Sheet1!$A$2:$A$3</c:f>
              <c:strCache>
                <c:ptCount val="2"/>
                <c:pt idx="0">
                  <c:v>Charisma vorher</c:v>
                </c:pt>
                <c:pt idx="1">
                  <c:v>Charisma nachher</c:v>
                </c:pt>
              </c:strCache>
            </c:strRef>
          </c:cat>
          <c:val>
            <c:numRef>
              <c:f>Sheet1!$B$2:$B$3</c:f>
              <c:numCache>
                <c:formatCode>General</c:formatCode>
                <c:ptCount val="2"/>
                <c:pt idx="0">
                  <c:v>2.4900000000000002</c:v>
                </c:pt>
                <c:pt idx="1">
                  <c:v>2.89</c:v>
                </c:pt>
              </c:numCache>
            </c:numRef>
          </c:val>
          <c:extLst>
            <c:ext xmlns:c16="http://schemas.microsoft.com/office/drawing/2014/chart" uri="{C3380CC4-5D6E-409C-BE32-E72D297353CC}">
              <c16:uniqueId val="{00000001-8FB6-4A6F-BD22-596BC862C4E0}"/>
            </c:ext>
          </c:extLst>
        </c:ser>
        <c:ser>
          <c:idx val="1"/>
          <c:order val="1"/>
          <c:tx>
            <c:strRef>
              <c:f>Sheet1!$C$1</c:f>
              <c:strCache>
                <c:ptCount val="1"/>
                <c:pt idx="0">
                  <c:v>Experimental Gruppe</c:v>
                </c:pt>
              </c:strCache>
            </c:strRef>
          </c:tx>
          <c:spPr>
            <a:solidFill>
              <a:schemeClr val="accent3"/>
            </a:solidFill>
            <a:ln>
              <a:noFill/>
            </a:ln>
            <a:effectLst/>
          </c:spPr>
          <c:invertIfNegative val="0"/>
          <c:trendline>
            <c:spPr>
              <a:ln w="19050" cap="rnd">
                <a:solidFill>
                  <a:schemeClr val="accent3"/>
                </a:solidFill>
                <a:prstDash val="sysDot"/>
              </a:ln>
              <a:effectLst/>
            </c:spPr>
            <c:trendlineType val="linear"/>
            <c:dispRSqr val="0"/>
            <c:dispEq val="0"/>
          </c:trendline>
          <c:cat>
            <c:strRef>
              <c:f>Sheet1!$A$2:$A$3</c:f>
              <c:strCache>
                <c:ptCount val="2"/>
                <c:pt idx="0">
                  <c:v>Charisma vorher</c:v>
                </c:pt>
                <c:pt idx="1">
                  <c:v>Charisma nachher</c:v>
                </c:pt>
              </c:strCache>
            </c:strRef>
          </c:cat>
          <c:val>
            <c:numRef>
              <c:f>Sheet1!$C$2:$C$3</c:f>
              <c:numCache>
                <c:formatCode>General</c:formatCode>
                <c:ptCount val="2"/>
                <c:pt idx="0">
                  <c:v>2.4500000000000002</c:v>
                </c:pt>
                <c:pt idx="1">
                  <c:v>3</c:v>
                </c:pt>
              </c:numCache>
            </c:numRef>
          </c:val>
          <c:extLst>
            <c:ext xmlns:c16="http://schemas.microsoft.com/office/drawing/2014/chart" uri="{C3380CC4-5D6E-409C-BE32-E72D297353CC}">
              <c16:uniqueId val="{00000003-8FB6-4A6F-BD22-596BC862C4E0}"/>
            </c:ext>
          </c:extLst>
        </c:ser>
        <c:dLbls>
          <c:showLegendKey val="0"/>
          <c:showVal val="0"/>
          <c:showCatName val="0"/>
          <c:showSerName val="0"/>
          <c:showPercent val="0"/>
          <c:showBubbleSize val="0"/>
        </c:dLbls>
        <c:gapWidth val="219"/>
        <c:overlap val="-27"/>
        <c:axId val="342329935"/>
        <c:axId val="342331615"/>
      </c:barChart>
      <c:catAx>
        <c:axId val="34232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DE"/>
          </a:p>
        </c:txPr>
        <c:crossAx val="342331615"/>
        <c:crosses val="autoZero"/>
        <c:auto val="1"/>
        <c:lblAlgn val="ctr"/>
        <c:lblOffset val="100"/>
        <c:noMultiLvlLbl val="0"/>
      </c:catAx>
      <c:valAx>
        <c:axId val="34233161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E"/>
          </a:p>
        </c:txPr>
        <c:crossAx val="3423299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b="1" dirty="0"/>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endParaRPr dirty="0"/>
          </a:p>
        </p:txBody>
      </p:sp>
      <p:sp>
        <p:nvSpPr>
          <p:cNvPr id="264" name="Google Shape;26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4" name="Google Shape;2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8" name="Google Shape;33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p>
          <a:p>
            <a:pPr marL="0" lvl="0" indent="0" algn="l" rtl="0">
              <a:lnSpc>
                <a:spcPct val="100000"/>
              </a:lnSpc>
              <a:spcBef>
                <a:spcPts val="0"/>
              </a:spcBef>
              <a:spcAft>
                <a:spcPts val="0"/>
              </a:spcAft>
              <a:buSzPts val="1400"/>
              <a:buNone/>
            </a:pPr>
            <a:endParaRPr dirty="0">
              <a:latin typeface="Arial"/>
              <a:ea typeface="Arial"/>
              <a:cs typeface="Arial"/>
              <a:sym typeface="Arial"/>
            </a:endParaRPr>
          </a:p>
        </p:txBody>
      </p:sp>
      <p:sp>
        <p:nvSpPr>
          <p:cNvPr id="348" name="Google Shape;34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372" name="Google Shape;3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p>
        </p:txBody>
      </p:sp>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d589ba0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90" name="Google Shape;390;g22d589ba0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03" name="Google Shape;4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40" name="Google Shape;44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91" name="Google Shape;49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35" name="Google Shape;53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561" name="Google Shape;56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28</a:t>
            </a:fld>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70" name="Google Shape;5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p>
        </p:txBody>
      </p:sp>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3" name="Google Shape;603;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5" name="Google Shape;645;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55" name="Google Shape;655;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6" name="Google Shape;66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76" name="Google Shape;676;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p>
        </p:txBody>
      </p:sp>
      <p:sp>
        <p:nvSpPr>
          <p:cNvPr id="162" name="Google Shape;1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7" name="Google Shape;687;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97" name="Google Shape;697;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8" name="Google Shape;708;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9" name="Google Shape;729;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0" name="Google Shape;75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0" name="Google Shape;760;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1" name="Google Shape;771;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1" name="Google Shape;781;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3" name="Google Shape;81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828" name="Google Shape;828;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54</a:t>
            </a:fld>
            <a:endParaRPr sz="12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37" name="Google Shape;83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50" name="Google Shape;85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3" name="Google Shape;86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876" name="Google Shape;876;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58</a:t>
            </a:fld>
            <a:endParaRPr sz="120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5" name="Google Shape;885;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898" name="Google Shape;898;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60</a:t>
            </a:fld>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2" name="Google Shape;19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07" name="Google Shape;90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p>
        </p:txBody>
      </p:sp>
      <p:sp>
        <p:nvSpPr>
          <p:cNvPr id="924" name="Google Shape;924;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6" name="Google Shape;95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5" name="Google Shape;98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d589ba0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90" name="Google Shape;390;g22d589ba0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6862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97" name="Google Shape;99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7" name="Google Shape;99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1634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9" name="Google Shape;1009;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4" name="Google Shape;20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1963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4" name="Google Shape;104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56" name="Google Shape;105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1068" name="Google Shape;1068;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74</a:t>
            </a:fld>
            <a:endParaRPr sz="12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7" name="Google Shape;1077;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77" name="Google Shape;1077;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706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215" name="Google Shape;21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8</a:t>
            </a:fld>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4" name="Google Shape;22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16"/>
        <p:cNvGrpSpPr/>
        <p:nvPr/>
      </p:nvGrpSpPr>
      <p:grpSpPr>
        <a:xfrm>
          <a:off x="0" y="0"/>
          <a:ext cx="0" cy="0"/>
          <a:chOff x="0" y="0"/>
          <a:chExt cx="0" cy="0"/>
        </a:xfrm>
      </p:grpSpPr>
      <p:sp>
        <p:nvSpPr>
          <p:cNvPr id="17" name="Google Shape;17;p70"/>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0"/>
          <p:cNvSpPr txBox="1">
            <a:spLocks noGrp="1"/>
          </p:cNvSpPr>
          <p:nvPr>
            <p:ph type="body" idx="1"/>
          </p:nvPr>
        </p:nvSpPr>
        <p:spPr>
          <a:xfrm>
            <a:off x="341051" y="685800"/>
            <a:ext cx="4495800" cy="36029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500"/>
              <a:buNone/>
              <a:defRPr sz="25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7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atin typeface="Open Sans" panose="020B0606030504020204" pitchFamily="34" charset="0"/>
                <a:ea typeface="Open Sans" panose="020B0606030504020204" pitchFamily="34" charset="0"/>
                <a:cs typeface="Open Sans" panose="020B06060305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de-DE" dirty="0"/>
          </a:p>
        </p:txBody>
      </p:sp>
      <p:sp>
        <p:nvSpPr>
          <p:cNvPr id="20" name="Google Shape;20;p7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58"/>
        <p:cNvGrpSpPr/>
        <p:nvPr/>
      </p:nvGrpSpPr>
      <p:grpSpPr>
        <a:xfrm>
          <a:off x="0" y="0"/>
          <a:ext cx="0" cy="0"/>
          <a:chOff x="0" y="0"/>
          <a:chExt cx="0" cy="0"/>
        </a:xfrm>
      </p:grpSpPr>
      <p:sp>
        <p:nvSpPr>
          <p:cNvPr id="59" name="Google Shape;59;p7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Extra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63"/>
        <p:cNvGrpSpPr/>
        <p:nvPr/>
      </p:nvGrpSpPr>
      <p:grpSpPr>
        <a:xfrm>
          <a:off x="0" y="0"/>
          <a:ext cx="0" cy="0"/>
          <a:chOff x="0" y="0"/>
          <a:chExt cx="0" cy="0"/>
        </a:xfrm>
      </p:grpSpPr>
      <p:sp>
        <p:nvSpPr>
          <p:cNvPr id="64" name="Google Shape;64;p8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Extra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0"/>
          <p:cNvSpPr>
            <a:spLocks noGrp="1"/>
          </p:cNvSpPr>
          <p:nvPr>
            <p:ph type="pic" idx="2"/>
          </p:nvPr>
        </p:nvSpPr>
        <p:spPr>
          <a:xfrm>
            <a:off x="5183188" y="987425"/>
            <a:ext cx="6172200" cy="4873625"/>
          </a:xfrm>
          <a:prstGeom prst="rect">
            <a:avLst/>
          </a:prstGeom>
          <a:noFill/>
          <a:ln>
            <a:noFill/>
          </a:ln>
        </p:spPr>
      </p:sp>
      <p:sp>
        <p:nvSpPr>
          <p:cNvPr id="66" name="Google Shape;66;p8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8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68"/>
        <p:cNvGrpSpPr/>
        <p:nvPr/>
      </p:nvGrpSpPr>
      <p:grpSpPr>
        <a:xfrm>
          <a:off x="0" y="0"/>
          <a:ext cx="0" cy="0"/>
          <a:chOff x="0" y="0"/>
          <a:chExt cx="0" cy="0"/>
        </a:xfrm>
      </p:grpSpPr>
      <p:sp>
        <p:nvSpPr>
          <p:cNvPr id="69" name="Google Shape;69;p8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8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72"/>
        <p:cNvGrpSpPr/>
        <p:nvPr/>
      </p:nvGrpSpPr>
      <p:grpSpPr>
        <a:xfrm>
          <a:off x="0" y="0"/>
          <a:ext cx="0" cy="0"/>
          <a:chOff x="0" y="0"/>
          <a:chExt cx="0" cy="0"/>
        </a:xfrm>
      </p:grpSpPr>
      <p:sp>
        <p:nvSpPr>
          <p:cNvPr id="73" name="Google Shape;73;p8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8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enutzerdefiniertes Layout">
  <p:cSld name="1_Benutzerdefiniertes Layout">
    <p:spTree>
      <p:nvGrpSpPr>
        <p:cNvPr id="1" name="Shape 76"/>
        <p:cNvGrpSpPr/>
        <p:nvPr/>
      </p:nvGrpSpPr>
      <p:grpSpPr>
        <a:xfrm>
          <a:off x="0" y="0"/>
          <a:ext cx="0" cy="0"/>
          <a:chOff x="0" y="0"/>
          <a:chExt cx="0" cy="0"/>
        </a:xfrm>
      </p:grpSpPr>
      <p:sp>
        <p:nvSpPr>
          <p:cNvPr id="77" name="Google Shape;77;p8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break 2">
  <p:cSld name="Section break 2">
    <p:spTree>
      <p:nvGrpSpPr>
        <p:cNvPr id="1" name="Shape 21"/>
        <p:cNvGrpSpPr/>
        <p:nvPr/>
      </p:nvGrpSpPr>
      <p:grpSpPr>
        <a:xfrm>
          <a:off x="0" y="0"/>
          <a:ext cx="0" cy="0"/>
          <a:chOff x="0" y="0"/>
          <a:chExt cx="0" cy="0"/>
        </a:xfrm>
      </p:grpSpPr>
      <p:sp>
        <p:nvSpPr>
          <p:cNvPr id="22" name="Google Shape;22;p71"/>
          <p:cNvSpPr>
            <a:spLocks noGrp="1"/>
          </p:cNvSpPr>
          <p:nvPr>
            <p:ph type="pic" idx="2"/>
          </p:nvPr>
        </p:nvSpPr>
        <p:spPr>
          <a:xfrm>
            <a:off x="0" y="0"/>
            <a:ext cx="12192000" cy="6858000"/>
          </a:xfrm>
          <a:prstGeom prst="rect">
            <a:avLst/>
          </a:prstGeom>
          <a:solidFill>
            <a:srgbClr val="BBD6EE"/>
          </a:solidFill>
          <a:ln>
            <a:noFill/>
          </a:ln>
        </p:spPr>
      </p:sp>
      <p:sp>
        <p:nvSpPr>
          <p:cNvPr id="23" name="Google Shape;23;p71"/>
          <p:cNvSpPr txBox="1">
            <a:spLocks noGrp="1"/>
          </p:cNvSpPr>
          <p:nvPr>
            <p:ph type="body" idx="1"/>
          </p:nvPr>
        </p:nvSpPr>
        <p:spPr>
          <a:xfrm rot="-2700000">
            <a:off x="77570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lvl1pPr marL="457200" lvl="0" indent="-228600" algn="just">
              <a:lnSpc>
                <a:spcPct val="100000"/>
              </a:lnSpc>
              <a:spcBef>
                <a:spcPts val="0"/>
              </a:spcBef>
              <a:spcAft>
                <a:spcPts val="0"/>
              </a:spcAft>
              <a:buClr>
                <a:schemeClr val="lt2"/>
              </a:buClr>
              <a:buSzPts val="2800"/>
              <a:buFont typeface="Arial"/>
              <a:buNone/>
              <a:defRPr sz="1867">
                <a:solidFill>
                  <a:schemeClr val="lt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sz="1200"/>
            </a:lvl2pPr>
            <a:lvl3pPr marL="1371600" lvl="2" indent="-228600" algn="l">
              <a:lnSpc>
                <a:spcPct val="90000"/>
              </a:lnSpc>
              <a:spcBef>
                <a:spcPts val="500"/>
              </a:spcBef>
              <a:spcAft>
                <a:spcPts val="0"/>
              </a:spcAft>
              <a:buClr>
                <a:schemeClr val="dk1"/>
              </a:buClr>
              <a:buSzPts val="2000"/>
              <a:buNone/>
              <a:defRPr sz="1200"/>
            </a:lvl3pPr>
            <a:lvl4pPr marL="1828800" lvl="3" indent="-228600" algn="l">
              <a:lnSpc>
                <a:spcPct val="90000"/>
              </a:lnSpc>
              <a:spcBef>
                <a:spcPts val="500"/>
              </a:spcBef>
              <a:spcAft>
                <a:spcPts val="0"/>
              </a:spcAft>
              <a:buClr>
                <a:schemeClr val="dk1"/>
              </a:buClr>
              <a:buSzPts val="1800"/>
              <a:buNone/>
              <a:defRPr sz="1200"/>
            </a:lvl4pPr>
            <a:lvl5pPr marL="2286000" lvl="4" indent="-228600" algn="l">
              <a:lnSpc>
                <a:spcPct val="90000"/>
              </a:lnSpc>
              <a:spcBef>
                <a:spcPts val="500"/>
              </a:spcBef>
              <a:spcAft>
                <a:spcPts val="0"/>
              </a:spcAft>
              <a:buClr>
                <a:schemeClr val="dk1"/>
              </a:buClr>
              <a:buSzPts val="1800"/>
              <a:buNone/>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71"/>
          <p:cNvSpPr txBox="1">
            <a:spLocks noGrp="1"/>
          </p:cNvSpPr>
          <p:nvPr>
            <p:ph type="body" idx="3"/>
          </p:nvPr>
        </p:nvSpPr>
        <p:spPr>
          <a:xfrm rot="-2700000">
            <a:off x="8001419" y="2102837"/>
            <a:ext cx="2650858" cy="2651267"/>
          </a:xfrm>
          <a:prstGeom prst="rect">
            <a:avLst/>
          </a:prstGeom>
          <a:solidFill>
            <a:schemeClr val="lt1">
              <a:alpha val="20000"/>
            </a:schemeClr>
          </a:solidFill>
          <a:ln>
            <a:noFill/>
          </a:ln>
        </p:spPr>
        <p:txBody>
          <a:bodyPr spcFirstLastPara="1" wrap="square" lIns="91425" tIns="45700" rIns="91425" bIns="45700" anchor="b" anchorCtr="0">
            <a:noAutofit/>
          </a:bodyPr>
          <a:lstStyle>
            <a:lvl1pPr marL="457200" lvl="0" indent="-228600" algn="just">
              <a:lnSpc>
                <a:spcPct val="100000"/>
              </a:lnSpc>
              <a:spcBef>
                <a:spcPts val="0"/>
              </a:spcBef>
              <a:spcAft>
                <a:spcPts val="0"/>
              </a:spcAft>
              <a:buClr>
                <a:schemeClr val="lt2"/>
              </a:buClr>
              <a:buSzPts val="2800"/>
              <a:buFont typeface="Arial"/>
              <a:buNone/>
              <a:defRPr sz="1867">
                <a:solidFill>
                  <a:schemeClr val="lt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sz="1200"/>
            </a:lvl2pPr>
            <a:lvl3pPr marL="1371600" lvl="2" indent="-228600" algn="l">
              <a:lnSpc>
                <a:spcPct val="90000"/>
              </a:lnSpc>
              <a:spcBef>
                <a:spcPts val="500"/>
              </a:spcBef>
              <a:spcAft>
                <a:spcPts val="0"/>
              </a:spcAft>
              <a:buClr>
                <a:schemeClr val="dk1"/>
              </a:buClr>
              <a:buSzPts val="2000"/>
              <a:buNone/>
              <a:defRPr sz="1200"/>
            </a:lvl3pPr>
            <a:lvl4pPr marL="1828800" lvl="3" indent="-228600" algn="l">
              <a:lnSpc>
                <a:spcPct val="90000"/>
              </a:lnSpc>
              <a:spcBef>
                <a:spcPts val="500"/>
              </a:spcBef>
              <a:spcAft>
                <a:spcPts val="0"/>
              </a:spcAft>
              <a:buClr>
                <a:schemeClr val="dk1"/>
              </a:buClr>
              <a:buSzPts val="1800"/>
              <a:buNone/>
              <a:defRPr sz="1200"/>
            </a:lvl4pPr>
            <a:lvl5pPr marL="2286000" lvl="4" indent="-228600" algn="l">
              <a:lnSpc>
                <a:spcPct val="90000"/>
              </a:lnSpc>
              <a:spcBef>
                <a:spcPts val="500"/>
              </a:spcBef>
              <a:spcAft>
                <a:spcPts val="0"/>
              </a:spcAft>
              <a:buClr>
                <a:schemeClr val="dk1"/>
              </a:buClr>
              <a:buSzPts val="1800"/>
              <a:buNone/>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71"/>
          <p:cNvSpPr txBox="1">
            <a:spLocks noGrp="1"/>
          </p:cNvSpPr>
          <p:nvPr>
            <p:ph type="title"/>
          </p:nvPr>
        </p:nvSpPr>
        <p:spPr>
          <a:xfrm>
            <a:off x="8001419" y="2422201"/>
            <a:ext cx="2650858" cy="201253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Arial"/>
              <a:buNone/>
              <a:defRPr sz="2933">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p:tgtEl>
                                          <p:spTgt spid="23"/>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childTnLst>
                                </p:cTn>
                              </p:par>
                              <p:par>
                                <p:cTn id="15" presetID="2" presetClass="entr" presetSubtype="1" fill="hold" nodeType="withEffect">
                                  <p:stCondLst>
                                    <p:cond delay="25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p:tgtEl>
                                          <p:spTgt spid="2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2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childTnLst>
                                </p:cTn>
                              </p:par>
                              <p:par>
                                <p:cTn id="21" presetID="2" presetClass="entr" presetSubtype="1"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p:tgtEl>
                                          <p:spTgt spid="2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26"/>
        <p:cNvGrpSpPr/>
        <p:nvPr/>
      </p:nvGrpSpPr>
      <p:grpSpPr>
        <a:xfrm>
          <a:off x="0" y="0"/>
          <a:ext cx="0" cy="0"/>
          <a:chOff x="0" y="0"/>
          <a:chExt cx="0" cy="0"/>
        </a:xfrm>
      </p:grpSpPr>
      <p:sp>
        <p:nvSpPr>
          <p:cNvPr id="27" name="Google Shape;27;p7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lang="de-DE" dirty="0"/>
          </a:p>
        </p:txBody>
      </p:sp>
      <p:sp>
        <p:nvSpPr>
          <p:cNvPr id="28" name="Google Shape;28;p7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29"/>
        <p:cNvGrpSpPr/>
        <p:nvPr/>
      </p:nvGrpSpPr>
      <p:grpSpPr>
        <a:xfrm>
          <a:off x="0" y="0"/>
          <a:ext cx="0" cy="0"/>
          <a:chOff x="0" y="0"/>
          <a:chExt cx="0" cy="0"/>
        </a:xfrm>
      </p:grpSpPr>
      <p:sp>
        <p:nvSpPr>
          <p:cNvPr id="30" name="Google Shape;30;p7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Open Sans ExtraBol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73"/>
          <p:cNvSpPr txBox="1">
            <a:spLocks noGrp="1"/>
          </p:cNvSpPr>
          <p:nvPr>
            <p:ph type="dt" idx="10"/>
          </p:nvPr>
        </p:nvSpPr>
        <p:spPr>
          <a:xfrm>
            <a:off x="838200" y="655320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lang="de-DE" dirty="0"/>
          </a:p>
        </p:txBody>
      </p:sp>
      <p:sp>
        <p:nvSpPr>
          <p:cNvPr id="33" name="Google Shape;33;p7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lang="de-DE" dirty="0"/>
          </a:p>
        </p:txBody>
      </p:sp>
      <p:sp>
        <p:nvSpPr>
          <p:cNvPr id="34" name="Google Shape;34;p7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35"/>
        <p:cNvGrpSpPr/>
        <p:nvPr/>
      </p:nvGrpSpPr>
      <p:grpSpPr>
        <a:xfrm>
          <a:off x="0" y="0"/>
          <a:ext cx="0" cy="0"/>
          <a:chOff x="0" y="0"/>
          <a:chExt cx="0" cy="0"/>
        </a:xfrm>
      </p:grpSpPr>
      <p:sp>
        <p:nvSpPr>
          <p:cNvPr id="36" name="Google Shape;36;p7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7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39"/>
        <p:cNvGrpSpPr/>
        <p:nvPr/>
      </p:nvGrpSpPr>
      <p:grpSpPr>
        <a:xfrm>
          <a:off x="0" y="0"/>
          <a:ext cx="0" cy="0"/>
          <a:chOff x="0" y="0"/>
          <a:chExt cx="0" cy="0"/>
        </a:xfrm>
      </p:grpSpPr>
      <p:sp>
        <p:nvSpPr>
          <p:cNvPr id="40" name="Google Shape;40;p7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ExtraBol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7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3"/>
        <p:cNvGrpSpPr/>
        <p:nvPr/>
      </p:nvGrpSpPr>
      <p:grpSpPr>
        <a:xfrm>
          <a:off x="0" y="0"/>
          <a:ext cx="0" cy="0"/>
          <a:chOff x="0" y="0"/>
          <a:chExt cx="0" cy="0"/>
        </a:xfrm>
      </p:grpSpPr>
      <p:sp>
        <p:nvSpPr>
          <p:cNvPr id="44" name="Google Shape;44;p7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48"/>
        <p:cNvGrpSpPr/>
        <p:nvPr/>
      </p:nvGrpSpPr>
      <p:grpSpPr>
        <a:xfrm>
          <a:off x="0" y="0"/>
          <a:ext cx="0" cy="0"/>
          <a:chOff x="0" y="0"/>
          <a:chExt cx="0" cy="0"/>
        </a:xfrm>
      </p:grpSpPr>
      <p:sp>
        <p:nvSpPr>
          <p:cNvPr id="49" name="Google Shape;49;p7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7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7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7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7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55"/>
        <p:cNvGrpSpPr/>
        <p:nvPr/>
      </p:nvGrpSpPr>
      <p:grpSpPr>
        <a:xfrm>
          <a:off x="0" y="0"/>
          <a:ext cx="0" cy="0"/>
          <a:chOff x="0" y="0"/>
          <a:chExt cx="0" cy="0"/>
        </a:xfrm>
      </p:grpSpPr>
      <p:sp>
        <p:nvSpPr>
          <p:cNvPr id="56" name="Google Shape;56;p7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500"/>
              <a:buFont typeface="Open Sans ExtraBold"/>
              <a:buNone/>
              <a:defRPr sz="2500" b="1"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9pPr>
          </a:lstStyle>
          <a:p>
            <a:endParaRPr/>
          </a:p>
        </p:txBody>
      </p:sp>
      <p:sp>
        <p:nvSpPr>
          <p:cNvPr id="12" name="Google Shape;12;p69"/>
          <p:cNvSpPr/>
          <p:nvPr/>
        </p:nvSpPr>
        <p:spPr>
          <a:xfrm>
            <a:off x="0" y="6580166"/>
            <a:ext cx="12192000" cy="2885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pic>
        <p:nvPicPr>
          <p:cNvPr id="13" name="Google Shape;13;p69"/>
          <p:cNvPicPr preferRelativeResize="0"/>
          <p:nvPr/>
        </p:nvPicPr>
        <p:blipFill rotWithShape="1">
          <a:blip r:embed="rId16">
            <a:alphaModFix/>
          </a:blip>
          <a:srcRect/>
          <a:stretch/>
        </p:blipFill>
        <p:spPr>
          <a:xfrm>
            <a:off x="11254563" y="285227"/>
            <a:ext cx="611626" cy="559162"/>
          </a:xfrm>
          <a:prstGeom prst="rect">
            <a:avLst/>
          </a:prstGeom>
          <a:noFill/>
          <a:ln>
            <a:noFill/>
          </a:ln>
        </p:spPr>
      </p:pic>
      <p:sp>
        <p:nvSpPr>
          <p:cNvPr id="14" name="Google Shape;14;p6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lang="de-DE" dirty="0"/>
          </a:p>
        </p:txBody>
      </p:sp>
      <p:sp>
        <p:nvSpPr>
          <p:cNvPr id="15" name="Google Shape;15;p6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a:t>
            </a:fld>
            <a:endParaRPr lang="de-DE"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
          <p:cNvSpPr txBox="1">
            <a:spLocks noGrp="1"/>
          </p:cNvSpPr>
          <p:nvPr>
            <p:ph type="title"/>
          </p:nvPr>
        </p:nvSpPr>
        <p:spPr>
          <a:xfrm>
            <a:off x="1898218" y="4582224"/>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000"/>
              <a:buFont typeface="Open Sans ExtraBold"/>
              <a:buNone/>
            </a:pPr>
            <a:r>
              <a:rPr lang="de-DE" sz="2000"/>
              <a:t>Charisma Training</a:t>
            </a:r>
            <a:endParaRPr/>
          </a:p>
        </p:txBody>
      </p:sp>
      <p:sp>
        <p:nvSpPr>
          <p:cNvPr id="84" name="Google Shape;84;p1"/>
          <p:cNvSpPr txBox="1">
            <a:spLocks noGrp="1"/>
          </p:cNvSpPr>
          <p:nvPr>
            <p:ph type="body" idx="1"/>
          </p:nvPr>
        </p:nvSpPr>
        <p:spPr>
          <a:xfrm>
            <a:off x="1898219" y="4906661"/>
            <a:ext cx="4610158" cy="116469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de-DE" sz="2000" dirty="0">
                <a:latin typeface="Open Sans" panose="020B0606030504020204" pitchFamily="34" charset="0"/>
                <a:ea typeface="Open Sans" panose="020B0606030504020204" pitchFamily="34" charset="0"/>
                <a:cs typeface="Open Sans" panose="020B0606030504020204" pitchFamily="34" charset="0"/>
                <a:sym typeface="Open Sans"/>
              </a:rPr>
              <a:t>The Charisma </a:t>
            </a:r>
            <a:r>
              <a:rPr lang="de-DE" sz="2000" dirty="0" err="1">
                <a:latin typeface="Open Sans" panose="020B0606030504020204" pitchFamily="34" charset="0"/>
                <a:ea typeface="Open Sans" panose="020B0606030504020204" pitchFamily="34" charset="0"/>
                <a:cs typeface="Open Sans" panose="020B0606030504020204" pitchFamily="34" charset="0"/>
                <a:sym typeface="Open Sans"/>
              </a:rPr>
              <a:t>Effect</a:t>
            </a:r>
            <a:r>
              <a:rPr lang="de-DE" sz="2000" dirty="0">
                <a:latin typeface="Open Sans" panose="020B0606030504020204" pitchFamily="34" charset="0"/>
                <a:ea typeface="Open Sans" panose="020B0606030504020204" pitchFamily="34" charset="0"/>
                <a:cs typeface="Open Sans" panose="020B0606030504020204" pitchFamily="34" charset="0"/>
                <a:sym typeface="Open Sans"/>
              </a:rPr>
              <a:t> - </a:t>
            </a:r>
            <a:r>
              <a:rPr lang="de-DE" sz="2000" dirty="0" err="1">
                <a:latin typeface="Open Sans" panose="020B0606030504020204" pitchFamily="34" charset="0"/>
                <a:ea typeface="Open Sans" panose="020B0606030504020204" pitchFamily="34" charset="0"/>
                <a:cs typeface="Open Sans" panose="020B0606030504020204" pitchFamily="34" charset="0"/>
                <a:sym typeface="Open Sans"/>
              </a:rPr>
              <a:t>Charismatic</a:t>
            </a:r>
            <a:r>
              <a:rPr lang="de-DE" sz="2000" dirty="0">
                <a:latin typeface="Open Sans" panose="020B0606030504020204" pitchFamily="34" charset="0"/>
                <a:ea typeface="Open Sans" panose="020B0606030504020204" pitchFamily="34" charset="0"/>
                <a:cs typeface="Open Sans" panose="020B0606030504020204" pitchFamily="34" charset="0"/>
                <a:sym typeface="Open Sans"/>
              </a:rPr>
              <a:t> Leadership </a:t>
            </a:r>
            <a:r>
              <a:rPr lang="de-DE" sz="2000" dirty="0" err="1">
                <a:latin typeface="Open Sans" panose="020B0606030504020204" pitchFamily="34" charset="0"/>
                <a:ea typeface="Open Sans" panose="020B0606030504020204" pitchFamily="34" charset="0"/>
                <a:cs typeface="Open Sans" panose="020B0606030504020204" pitchFamily="34" charset="0"/>
                <a:sym typeface="Open Sans"/>
              </a:rPr>
              <a:t>Tactics</a:t>
            </a:r>
            <a:r>
              <a:rPr lang="de-DE" sz="2000" dirty="0">
                <a:latin typeface="Open Sans" panose="020B0606030504020204" pitchFamily="34" charset="0"/>
                <a:ea typeface="Open Sans" panose="020B0606030504020204" pitchFamily="34" charset="0"/>
                <a:cs typeface="Open Sans" panose="020B0606030504020204" pitchFamily="34" charset="0"/>
                <a:sym typeface="Open Sans"/>
              </a:rPr>
              <a:t> in Leadership Communication</a:t>
            </a:r>
            <a:endParaRPr dirty="0"/>
          </a:p>
        </p:txBody>
      </p:sp>
      <p:sp>
        <p:nvSpPr>
          <p:cNvPr id="85" name="Google Shape;85;p1"/>
          <p:cNvSpPr/>
          <p:nvPr/>
        </p:nvSpPr>
        <p:spPr>
          <a:xfrm rot="5400000">
            <a:off x="472261" y="4720690"/>
            <a:ext cx="1164695" cy="1004047"/>
          </a:xfrm>
          <a:prstGeom prst="triangle">
            <a:avLst>
              <a:gd name="adj"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6" name="Google Shape;86;p1"/>
          <p:cNvSpPr/>
          <p:nvPr/>
        </p:nvSpPr>
        <p:spPr>
          <a:xfrm>
            <a:off x="0" y="0"/>
            <a:ext cx="12191999" cy="3858112"/>
          </a:xfrm>
          <a:prstGeom prst="rect">
            <a:avLst/>
          </a:prstGeom>
          <a:blipFill rotWithShape="1">
            <a:blip r:embed="rId3">
              <a:alphaModFix/>
            </a:blip>
            <a:stretch>
              <a:fillRect l="73" t="-62773" r="-69" b="-48415"/>
            </a:stretch>
          </a:blip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pic>
        <p:nvPicPr>
          <p:cNvPr id="87" name="Google Shape;87;p1"/>
          <p:cNvPicPr preferRelativeResize="0"/>
          <p:nvPr/>
        </p:nvPicPr>
        <p:blipFill rotWithShape="1">
          <a:blip r:embed="rId4">
            <a:alphaModFix/>
          </a:blip>
          <a:srcRect/>
          <a:stretch/>
        </p:blipFill>
        <p:spPr>
          <a:xfrm>
            <a:off x="8463734" y="5249091"/>
            <a:ext cx="1312645" cy="405404"/>
          </a:xfrm>
          <a:prstGeom prst="rect">
            <a:avLst/>
          </a:prstGeom>
          <a:noFill/>
          <a:ln>
            <a:noFill/>
          </a:ln>
        </p:spPr>
      </p:pic>
      <p:pic>
        <p:nvPicPr>
          <p:cNvPr id="88" name="Google Shape;88;p1"/>
          <p:cNvPicPr preferRelativeResize="0"/>
          <p:nvPr/>
        </p:nvPicPr>
        <p:blipFill rotWithShape="1">
          <a:blip r:embed="rId5">
            <a:alphaModFix/>
          </a:blip>
          <a:srcRect/>
          <a:stretch/>
        </p:blipFill>
        <p:spPr>
          <a:xfrm>
            <a:off x="6944475" y="4974623"/>
            <a:ext cx="887347" cy="811232"/>
          </a:xfrm>
          <a:prstGeom prst="rect">
            <a:avLst/>
          </a:prstGeom>
          <a:noFill/>
          <a:ln>
            <a:noFill/>
          </a:ln>
        </p:spPr>
      </p:pic>
      <p:pic>
        <p:nvPicPr>
          <p:cNvPr id="89" name="Google Shape;89;p1" descr="Ein Bild, das Logo enthält.&#10;&#10;Automatisch generierte Beschreibung"/>
          <p:cNvPicPr preferRelativeResize="0"/>
          <p:nvPr/>
        </p:nvPicPr>
        <p:blipFill rotWithShape="1">
          <a:blip r:embed="rId6">
            <a:alphaModFix/>
          </a:blip>
          <a:srcRect/>
          <a:stretch/>
        </p:blipFill>
        <p:spPr>
          <a:xfrm>
            <a:off x="10408291" y="5219874"/>
            <a:ext cx="1312645" cy="677325"/>
          </a:xfrm>
          <a:prstGeom prst="rect">
            <a:avLst/>
          </a:prstGeom>
          <a:noFill/>
          <a:ln>
            <a:noFill/>
          </a:ln>
        </p:spPr>
      </p:pic>
      <p:sp>
        <p:nvSpPr>
          <p:cNvPr id="90" name="Google Shape;90;p1"/>
          <p:cNvSpPr txBox="1"/>
          <p:nvPr/>
        </p:nvSpPr>
        <p:spPr>
          <a:xfrm>
            <a:off x="10408291" y="4911151"/>
            <a:ext cx="215117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Gefördert durch</a:t>
            </a:r>
            <a:endParaRPr sz="1400" b="0" i="0" u="none" strike="noStrike" cap="none" dirty="0">
              <a:solidFill>
                <a:srgbClr val="000000"/>
              </a:solidFill>
              <a:latin typeface="Arial"/>
              <a:ea typeface="Arial"/>
              <a:cs typeface="Arial"/>
              <a:sym typeface="Arial"/>
            </a:endParaRPr>
          </a:p>
        </p:txBody>
      </p:sp>
      <p:cxnSp>
        <p:nvCxnSpPr>
          <p:cNvPr id="91" name="Google Shape;91;p1"/>
          <p:cNvCxnSpPr/>
          <p:nvPr/>
        </p:nvCxnSpPr>
        <p:spPr>
          <a:xfrm>
            <a:off x="6250193" y="4292301"/>
            <a:ext cx="0" cy="2076226"/>
          </a:xfrm>
          <a:prstGeom prst="straightConnector1">
            <a:avLst/>
          </a:prstGeom>
          <a:noFill/>
          <a:ln w="9525" cap="flat" cmpd="sng">
            <a:solidFill>
              <a:schemeClr val="dk1"/>
            </a:solidFill>
            <a:prstDash val="solid"/>
            <a:miter lim="800000"/>
            <a:headEnd type="none" w="sm" len="sm"/>
            <a:tailEnd type="none" w="sm" len="sm"/>
          </a:ln>
        </p:spPr>
      </p:cxnSp>
      <p:sp>
        <p:nvSpPr>
          <p:cNvPr id="92" name="Google Shape;92;p1"/>
          <p:cNvSpPr/>
          <p:nvPr/>
        </p:nvSpPr>
        <p:spPr>
          <a:xfrm>
            <a:off x="0" y="0"/>
            <a:ext cx="12192000" cy="3858112"/>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pSp>
        <p:nvGrpSpPr>
          <p:cNvPr id="237" name="Google Shape;237;p12"/>
          <p:cNvGrpSpPr/>
          <p:nvPr/>
        </p:nvGrpSpPr>
        <p:grpSpPr>
          <a:xfrm>
            <a:off x="4782469" y="0"/>
            <a:ext cx="7505423" cy="6579971"/>
            <a:chOff x="4782469" y="0"/>
            <a:chExt cx="7505423" cy="6579971"/>
          </a:xfrm>
        </p:grpSpPr>
        <p:pic>
          <p:nvPicPr>
            <p:cNvPr id="238" name="Google Shape;238;p12"/>
            <p:cNvPicPr preferRelativeResize="0"/>
            <p:nvPr/>
          </p:nvPicPr>
          <p:blipFill rotWithShape="1">
            <a:blip r:embed="rId3">
              <a:alphaModFix/>
            </a:blip>
            <a:srcRect l="29752" t="176" r="-877" b="-176"/>
            <a:stretch/>
          </p:blipFill>
          <p:spPr>
            <a:xfrm>
              <a:off x="4782469" y="0"/>
              <a:ext cx="7505423" cy="6579971"/>
            </a:xfrm>
            <a:prstGeom prst="rect">
              <a:avLst/>
            </a:prstGeom>
            <a:noFill/>
            <a:ln>
              <a:noFill/>
            </a:ln>
          </p:spPr>
        </p:pic>
        <p:sp>
          <p:nvSpPr>
            <p:cNvPr id="239" name="Google Shape;239;p12"/>
            <p:cNvSpPr/>
            <p:nvPr/>
          </p:nvSpPr>
          <p:spPr>
            <a:xfrm>
              <a:off x="4782469" y="11986"/>
              <a:ext cx="7409531" cy="655599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240" name="Google Shape;240;p1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Understanding Charisma</a:t>
            </a:r>
            <a:endParaRPr/>
          </a:p>
        </p:txBody>
      </p:sp>
      <p:sp>
        <p:nvSpPr>
          <p:cNvPr id="241" name="Google Shape;241;p1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 Myths</a:t>
            </a:r>
            <a:endParaRPr lang="en-GB" i="1" dirty="0"/>
          </a:p>
        </p:txBody>
      </p:sp>
      <p:cxnSp>
        <p:nvCxnSpPr>
          <p:cNvPr id="242" name="Google Shape;242;p12"/>
          <p:cNvCxnSpPr/>
          <p:nvPr/>
        </p:nvCxnSpPr>
        <p:spPr>
          <a:xfrm>
            <a:off x="435006" y="1100829"/>
            <a:ext cx="3603594" cy="0"/>
          </a:xfrm>
          <a:prstGeom prst="straightConnector1">
            <a:avLst/>
          </a:prstGeom>
          <a:noFill/>
          <a:ln w="9525" cap="flat" cmpd="sng">
            <a:solidFill>
              <a:schemeClr val="dk1"/>
            </a:solidFill>
            <a:prstDash val="solid"/>
            <a:miter lim="800000"/>
            <a:headEnd type="none" w="sm" len="sm"/>
            <a:tailEnd type="none" w="sm" len="sm"/>
          </a:ln>
        </p:spPr>
      </p:cxnSp>
      <p:pic>
        <p:nvPicPr>
          <p:cNvPr id="243" name="Google Shape;243;p12"/>
          <p:cNvPicPr preferRelativeResize="0"/>
          <p:nvPr/>
        </p:nvPicPr>
        <p:blipFill rotWithShape="1">
          <a:blip r:embed="rId4">
            <a:alphaModFix/>
          </a:blip>
          <a:srcRect l="22084" r="35880"/>
          <a:stretch/>
        </p:blipFill>
        <p:spPr>
          <a:xfrm>
            <a:off x="7876769" y="-4790"/>
            <a:ext cx="4315232" cy="6572773"/>
          </a:xfrm>
          <a:prstGeom prst="rect">
            <a:avLst/>
          </a:prstGeom>
          <a:noFill/>
          <a:ln>
            <a:noFill/>
          </a:ln>
          <a:effectLst>
            <a:outerShdw blurRad="50800" dist="38100" dir="10800000" algn="r" rotWithShape="0">
              <a:srgbClr val="000000">
                <a:alpha val="40000"/>
              </a:srgbClr>
            </a:outerShdw>
          </a:effectLst>
        </p:spPr>
      </p:pic>
      <p:sp>
        <p:nvSpPr>
          <p:cNvPr id="244" name="Google Shape;244;p12"/>
          <p:cNvSpPr/>
          <p:nvPr/>
        </p:nvSpPr>
        <p:spPr>
          <a:xfrm>
            <a:off x="838384" y="2453428"/>
            <a:ext cx="2895416" cy="18773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Open Sans SemiBold"/>
              <a:buNone/>
            </a:pPr>
            <a:r>
              <a:rPr lang="en-GB" sz="1800" b="1" i="0" u="none" strike="noStrike" cap="none" dirty="0">
                <a:solidFill>
                  <a:schemeClr val="dk1"/>
                </a:solidFill>
                <a:latin typeface="Open Sans SemiBold"/>
                <a:ea typeface="Open Sans SemiBold"/>
                <a:cs typeface="Open Sans SemiBold"/>
                <a:sym typeface="Open Sans SemiBold"/>
              </a:rPr>
              <a:t>Definition:</a:t>
            </a:r>
            <a:endParaRPr lang="en-GB" sz="18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600"/>
              </a:spcBef>
              <a:spcAft>
                <a:spcPts val="0"/>
              </a:spcAft>
              <a:buClr>
                <a:schemeClr val="dk1"/>
              </a:buClr>
              <a:buSzPts val="1400"/>
              <a:buFont typeface="Open Sans Light"/>
              <a:buNone/>
            </a:pPr>
            <a:r>
              <a:rPr lang="en-GB" sz="1800" b="0" i="0" u="none" strike="noStrike" cap="none" dirty="0">
                <a:solidFill>
                  <a:schemeClr val="dk1"/>
                </a:solidFill>
                <a:latin typeface="Open Sans Light"/>
                <a:ea typeface="Open Sans Light"/>
                <a:cs typeface="Open Sans Light"/>
                <a:sym typeface="Open Sans Light"/>
              </a:rPr>
              <a:t>Charisma has been defined as “values-based, symbolic, and emotion-laden leader </a:t>
            </a:r>
            <a:r>
              <a:rPr lang="en-GB" sz="1800" b="0" i="0" u="none" strike="noStrike" cap="none" dirty="0" err="1">
                <a:solidFill>
                  <a:schemeClr val="dk1"/>
                </a:solidFill>
                <a:latin typeface="Open Sans Light"/>
                <a:ea typeface="Open Sans Light"/>
                <a:cs typeface="Open Sans Light"/>
                <a:sym typeface="Open Sans Light"/>
              </a:rPr>
              <a:t>signaling</a:t>
            </a:r>
            <a:r>
              <a:rPr lang="en-GB" sz="1800" b="0" i="0" u="none" strike="noStrike" cap="none" dirty="0">
                <a:solidFill>
                  <a:schemeClr val="dk1"/>
                </a:solidFill>
                <a:latin typeface="Open Sans Light"/>
                <a:ea typeface="Open Sans Light"/>
                <a:cs typeface="Open Sans Light"/>
                <a:sym typeface="Open Sans Light"/>
              </a:rPr>
              <a:t>” </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600"/>
              </a:spcAft>
              <a:buClr>
                <a:schemeClr val="dk1"/>
              </a:buClr>
              <a:buSzPts val="1000"/>
              <a:buFont typeface="Open Sans Light"/>
              <a:buNone/>
            </a:pPr>
            <a:r>
              <a:rPr lang="en-GB" sz="1100" b="0" i="0" u="none" strike="noStrike" cap="none" dirty="0">
                <a:solidFill>
                  <a:schemeClr val="dk1"/>
                </a:solidFill>
                <a:latin typeface="Open Sans Light"/>
                <a:ea typeface="Open Sans Light"/>
                <a:cs typeface="Open Sans Light"/>
                <a:sym typeface="Open Sans Light"/>
              </a:rPr>
              <a:t>(</a:t>
            </a:r>
            <a:r>
              <a:rPr lang="en-GB" sz="1100" b="0" i="0" u="none" strike="noStrike" cap="none" dirty="0" err="1">
                <a:solidFill>
                  <a:schemeClr val="dk1"/>
                </a:solidFill>
                <a:latin typeface="Open Sans Light"/>
                <a:ea typeface="Open Sans Light"/>
                <a:cs typeface="Open Sans Light"/>
                <a:sym typeface="Open Sans Light"/>
              </a:rPr>
              <a:t>Antonakis</a:t>
            </a:r>
            <a:r>
              <a:rPr lang="en-GB" sz="1100" b="0" i="0" u="none" strike="noStrike" cap="none" dirty="0">
                <a:solidFill>
                  <a:schemeClr val="dk1"/>
                </a:solidFill>
                <a:latin typeface="Open Sans Light"/>
                <a:ea typeface="Open Sans Light"/>
                <a:cs typeface="Open Sans Light"/>
                <a:sym typeface="Open Sans Light"/>
              </a:rPr>
              <a:t> et al., 2016, p. 304). </a:t>
            </a:r>
            <a:endParaRPr lang="en-GB" sz="1400" b="0" i="0" u="none" strike="noStrike" cap="none" dirty="0">
              <a:solidFill>
                <a:srgbClr val="000000"/>
              </a:solidFill>
              <a:latin typeface="Arial"/>
              <a:ea typeface="Arial"/>
              <a:cs typeface="Arial"/>
              <a:sym typeface="Arial"/>
            </a:endParaRPr>
          </a:p>
        </p:txBody>
      </p:sp>
      <p:sp>
        <p:nvSpPr>
          <p:cNvPr id="245" name="Google Shape;245;p12"/>
          <p:cNvSpPr/>
          <p:nvPr/>
        </p:nvSpPr>
        <p:spPr>
          <a:xfrm>
            <a:off x="7876767" y="-4502"/>
            <a:ext cx="4411126" cy="6579971"/>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246" name="Google Shape;246;p12"/>
          <p:cNvSpPr txBox="1"/>
          <p:nvPr/>
        </p:nvSpPr>
        <p:spPr>
          <a:xfrm>
            <a:off x="4783816" y="6198651"/>
            <a:ext cx="22025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Open Sans Light"/>
              <a:buNone/>
            </a:pPr>
            <a:r>
              <a:rPr lang="de-DE" sz="1800" b="0" i="0" u="none" strike="noStrike" cap="none">
                <a:solidFill>
                  <a:schemeClr val="lt1"/>
                </a:solidFill>
                <a:latin typeface="Open Sans Light"/>
                <a:ea typeface="Open Sans Light"/>
                <a:cs typeface="Open Sans Light"/>
                <a:sym typeface="Open Sans Light"/>
              </a:rPr>
              <a:t>Signal: </a:t>
            </a:r>
            <a:r>
              <a:rPr lang="de-DE" sz="1800" b="0" i="0" u="none" strike="noStrike" cap="none">
                <a:solidFill>
                  <a:schemeClr val="lt1"/>
                </a:solidFill>
                <a:latin typeface="Open Sans SemiBold"/>
                <a:ea typeface="Open Sans SemiBold"/>
                <a:cs typeface="Open Sans SemiBold"/>
                <a:sym typeface="Open Sans SemiBold"/>
              </a:rPr>
              <a:t>The gait</a:t>
            </a:r>
            <a:endParaRPr sz="1800" b="0" i="0" u="none" strike="noStrike" cap="none">
              <a:solidFill>
                <a:schemeClr val="dk1"/>
              </a:solidFill>
              <a:latin typeface="Open Sans SemiBold"/>
              <a:ea typeface="Open Sans SemiBold"/>
              <a:cs typeface="Open Sans SemiBold"/>
              <a:sym typeface="Open Sans SemiBold"/>
            </a:endParaRPr>
          </a:p>
        </p:txBody>
      </p:sp>
      <p:sp>
        <p:nvSpPr>
          <p:cNvPr id="247" name="Google Shape;247;p12"/>
          <p:cNvSpPr txBox="1"/>
          <p:nvPr/>
        </p:nvSpPr>
        <p:spPr>
          <a:xfrm>
            <a:off x="7876766" y="6207039"/>
            <a:ext cx="220386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Open Sans Light"/>
              <a:buNone/>
            </a:pPr>
            <a:r>
              <a:rPr lang="de-DE" sz="1800" b="0" i="0" u="none" strike="noStrike" cap="none">
                <a:solidFill>
                  <a:schemeClr val="lt1"/>
                </a:solidFill>
                <a:latin typeface="Open Sans Light"/>
                <a:ea typeface="Open Sans Light"/>
                <a:cs typeface="Open Sans Light"/>
                <a:sym typeface="Open Sans Light"/>
              </a:rPr>
              <a:t>Signal: </a:t>
            </a:r>
            <a:r>
              <a:rPr lang="de-DE" sz="1800" b="1" i="0" u="none" strike="noStrike" cap="none">
                <a:solidFill>
                  <a:schemeClr val="lt1"/>
                </a:solidFill>
                <a:latin typeface="Open Sans SemiBold"/>
                <a:ea typeface="Open Sans SemiBold"/>
                <a:cs typeface="Open Sans SemiBold"/>
                <a:sym typeface="Open Sans SemiBold"/>
              </a:rPr>
              <a:t>Handshake</a:t>
            </a:r>
            <a:endParaRPr sz="1800" b="0" i="0" u="none" strike="noStrike" cap="none">
              <a:solidFill>
                <a:schemeClr val="dk1"/>
              </a:solidFill>
              <a:latin typeface="Open Sans SemiBold"/>
              <a:ea typeface="Open Sans SemiBold"/>
              <a:cs typeface="Open Sans SemiBold"/>
              <a:sym typeface="Open Sans SemiBold"/>
            </a:endParaRPr>
          </a:p>
        </p:txBody>
      </p:sp>
      <p:sp>
        <p:nvSpPr>
          <p:cNvPr id="248" name="Google Shape;248;p1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10</a:t>
            </a:fld>
            <a:endParaRPr dirty="0"/>
          </a:p>
        </p:txBody>
      </p:sp>
      <p:sp>
        <p:nvSpPr>
          <p:cNvPr id="249" name="Google Shape;249;p1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500"/>
                                        <p:tgtEl>
                                          <p:spTgt spid="23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500"/>
                                        <p:tgtEl>
                                          <p:spTgt spid="24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anim calcmode="lin" valueType="num">
                                      <p:cBhvr additive="base">
                                        <p:cTn id="15" dur="500"/>
                                        <p:tgtEl>
                                          <p:spTgt spid="24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245"/>
                                        </p:tgtEl>
                                        <p:attrNameLst>
                                          <p:attrName>style.visibility</p:attrName>
                                        </p:attrNameLst>
                                      </p:cBhvr>
                                      <p:to>
                                        <p:strVal val="visible"/>
                                      </p:to>
                                    </p:set>
                                    <p:anim calcmode="lin" valueType="num">
                                      <p:cBhvr additive="base">
                                        <p:cTn id="18" dur="500"/>
                                        <p:tgtEl>
                                          <p:spTgt spid="245"/>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47"/>
                                        </p:tgtEl>
                                        <p:attrNameLst>
                                          <p:attrName>style.visibility</p:attrName>
                                        </p:attrNameLst>
                                      </p:cBhvr>
                                      <p:to>
                                        <p:strVal val="visible"/>
                                      </p:to>
                                    </p:set>
                                    <p:animEffect transition="in" filter="fade">
                                      <p:cBhvr>
                                        <p:cTn id="2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Understanding Charisma</a:t>
            </a:r>
            <a:endParaRPr/>
          </a:p>
        </p:txBody>
      </p:sp>
      <p:sp>
        <p:nvSpPr>
          <p:cNvPr id="255" name="Google Shape;255;p13"/>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err="1">
                <a:latin typeface="Open Sans" panose="020B0606030504020204" pitchFamily="34" charset="0"/>
                <a:ea typeface="Open Sans" panose="020B0606030504020204" pitchFamily="34" charset="0"/>
                <a:cs typeface="Open Sans" panose="020B0606030504020204" pitchFamily="34" charset="0"/>
                <a:sym typeface="Open Sans"/>
              </a:rPr>
              <a:t>Signaling</a:t>
            </a:r>
            <a:r>
              <a:rPr lang="en-GB" i="1" dirty="0">
                <a:latin typeface="Open Sans" panose="020B0606030504020204" pitchFamily="34" charset="0"/>
                <a:ea typeface="Open Sans" panose="020B0606030504020204" pitchFamily="34" charset="0"/>
                <a:cs typeface="Open Sans" panose="020B0606030504020204" pitchFamily="34" charset="0"/>
                <a:sym typeface="Open Sans"/>
              </a:rPr>
              <a:t>-Theory</a:t>
            </a:r>
            <a:endParaRPr lang="en-GB" i="1" dirty="0"/>
          </a:p>
        </p:txBody>
      </p:sp>
      <p:cxnSp>
        <p:nvCxnSpPr>
          <p:cNvPr id="256" name="Google Shape;256;p13"/>
          <p:cNvCxnSpPr/>
          <p:nvPr/>
        </p:nvCxnSpPr>
        <p:spPr>
          <a:xfrm>
            <a:off x="435006" y="1100829"/>
            <a:ext cx="6288523" cy="0"/>
          </a:xfrm>
          <a:prstGeom prst="straightConnector1">
            <a:avLst/>
          </a:prstGeom>
          <a:noFill/>
          <a:ln w="9525" cap="flat" cmpd="sng">
            <a:solidFill>
              <a:schemeClr val="dk1"/>
            </a:solidFill>
            <a:prstDash val="solid"/>
            <a:miter lim="800000"/>
            <a:headEnd type="none" w="sm" len="sm"/>
            <a:tailEnd type="none" w="sm" len="sm"/>
          </a:ln>
        </p:spPr>
      </p:cxnSp>
      <p:sp>
        <p:nvSpPr>
          <p:cNvPr id="257" name="Google Shape;257;p13"/>
          <p:cNvSpPr/>
          <p:nvPr/>
        </p:nvSpPr>
        <p:spPr>
          <a:xfrm>
            <a:off x="1031453" y="2700535"/>
            <a:ext cx="6171013" cy="24006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Open Sans Light"/>
              <a:buNone/>
            </a:pPr>
            <a:endParaRPr lang="en-GB" sz="1400" b="1" i="0" u="none" strike="noStrike" cap="none">
              <a:solidFill>
                <a:schemeClr val="dk1"/>
              </a:solidFill>
              <a:latin typeface="Open Sans Light"/>
              <a:ea typeface="Open Sans Light"/>
              <a:cs typeface="Open Sans Light"/>
              <a:sym typeface="Open Sans Light"/>
            </a:endParaRPr>
          </a:p>
          <a:p>
            <a:pPr marL="285750" marR="0" lvl="0" indent="-285750" algn="l" rtl="0">
              <a:lnSpc>
                <a:spcPct val="100000"/>
              </a:lnSpc>
              <a:spcBef>
                <a:spcPts val="0"/>
              </a:spcBef>
              <a:spcAft>
                <a:spcPts val="0"/>
              </a:spcAft>
              <a:buClr>
                <a:srgbClr val="000000"/>
              </a:buClr>
              <a:buSzPts val="1800"/>
              <a:buFont typeface="Open Sans Light"/>
              <a:buChar char="►"/>
            </a:pPr>
            <a:r>
              <a:rPr lang="en-GB" sz="1800" b="0" i="0" u="none" strike="noStrike" cap="none">
                <a:solidFill>
                  <a:schemeClr val="dk1"/>
                </a:solidFill>
                <a:latin typeface="Open Sans Light"/>
                <a:ea typeface="Open Sans Light"/>
                <a:cs typeface="Open Sans Light"/>
                <a:sym typeface="Open Sans Light"/>
              </a:rPr>
              <a:t>„Signals are things one does that are visible and that are in part designed to communicate “ </a:t>
            </a:r>
            <a:br>
              <a:rPr lang="en-GB" sz="1800" b="0" i="0" u="none" strike="noStrike" cap="none">
                <a:solidFill>
                  <a:schemeClr val="dk1"/>
                </a:solidFill>
                <a:latin typeface="Open Sans Light"/>
                <a:ea typeface="Open Sans Light"/>
                <a:cs typeface="Open Sans Light"/>
                <a:sym typeface="Open Sans Light"/>
              </a:rPr>
            </a:br>
            <a:r>
              <a:rPr lang="en-GB" sz="1800" b="0" i="0" u="none" strike="noStrike" cap="none">
                <a:solidFill>
                  <a:schemeClr val="dk1"/>
                </a:solidFill>
                <a:latin typeface="Open Sans Light"/>
                <a:ea typeface="Open Sans Light"/>
                <a:cs typeface="Open Sans Light"/>
                <a:sym typeface="Open Sans Light"/>
              </a:rPr>
              <a:t>(Spence, 2002, S. 434). </a:t>
            </a:r>
            <a:endParaRPr lang="en-GB" sz="18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Open Sans Light"/>
              <a:buNone/>
            </a:pPr>
            <a:endParaRPr lang="en-GB" sz="1400" b="0" i="0" u="none" strike="noStrike" cap="none">
              <a:solidFill>
                <a:schemeClr val="dk1"/>
              </a:solidFill>
              <a:latin typeface="Open Sans Light"/>
              <a:ea typeface="Open Sans Light"/>
              <a:cs typeface="Open Sans Light"/>
              <a:sym typeface="Open Sans Light"/>
            </a:endParaRPr>
          </a:p>
          <a:p>
            <a:pPr marL="285750" marR="0" lvl="0" indent="-285750" algn="l" rtl="0">
              <a:lnSpc>
                <a:spcPct val="100000"/>
              </a:lnSpc>
              <a:spcBef>
                <a:spcPts val="0"/>
              </a:spcBef>
              <a:spcAft>
                <a:spcPts val="0"/>
              </a:spcAft>
              <a:buClr>
                <a:srgbClr val="000000"/>
              </a:buClr>
              <a:buSzPts val="1800"/>
              <a:buFont typeface="Open Sans Light"/>
              <a:buChar char="►"/>
            </a:pPr>
            <a:r>
              <a:rPr lang="en-GB" sz="1800" b="0" i="0" u="none" strike="noStrike" cap="none">
                <a:solidFill>
                  <a:schemeClr val="dk1"/>
                </a:solidFill>
                <a:latin typeface="Open Sans Light"/>
                <a:ea typeface="Open Sans Light"/>
                <a:cs typeface="Open Sans Light"/>
                <a:sym typeface="Open Sans Light"/>
              </a:rPr>
              <a:t>Signaling can occur both through verbal and nonverbal charismatic leadership tactics (CLTs) </a:t>
            </a:r>
            <a:br>
              <a:rPr lang="en-GB" sz="1800" b="0" i="0" u="none" strike="noStrike" cap="none">
                <a:solidFill>
                  <a:schemeClr val="dk1"/>
                </a:solidFill>
                <a:latin typeface="Open Sans Light"/>
                <a:ea typeface="Open Sans Light"/>
                <a:cs typeface="Open Sans Light"/>
                <a:sym typeface="Open Sans Light"/>
              </a:rPr>
            </a:br>
            <a:r>
              <a:rPr lang="en-GB" sz="1800" b="0" i="0" u="none" strike="noStrike" cap="none">
                <a:solidFill>
                  <a:schemeClr val="dk1"/>
                </a:solidFill>
                <a:latin typeface="Open Sans Light"/>
                <a:ea typeface="Open Sans Light"/>
                <a:cs typeface="Open Sans Light"/>
                <a:sym typeface="Open Sans Light"/>
              </a:rPr>
              <a:t>(Antonakis et al., 2011)</a:t>
            </a:r>
            <a:r>
              <a:rPr lang="en-GB" sz="1800">
                <a:solidFill>
                  <a:schemeClr val="dk1"/>
                </a:solidFill>
                <a:latin typeface="Open Sans Light"/>
                <a:ea typeface="Open Sans Light"/>
                <a:cs typeface="Open Sans Light"/>
                <a:sym typeface="Open Sans Light"/>
              </a:rPr>
              <a:t>.</a:t>
            </a:r>
            <a:endParaRPr lang="en-GB"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Open Sans Light"/>
              <a:buNone/>
            </a:pPr>
            <a:endParaRPr lang="en-GB" sz="1400" b="0" i="0" u="none" strike="noStrike" cap="none">
              <a:solidFill>
                <a:srgbClr val="000000"/>
              </a:solidFill>
              <a:latin typeface="Arial"/>
              <a:ea typeface="Arial"/>
              <a:cs typeface="Arial"/>
              <a:sym typeface="Arial"/>
            </a:endParaRPr>
          </a:p>
        </p:txBody>
      </p:sp>
      <p:pic>
        <p:nvPicPr>
          <p:cNvPr id="258" name="Google Shape;258;p13" descr="Ein Bild, das Himmel, Licht, draußen, Verkehr enthält.&#10;&#10;Automatisch generierte Beschreibung"/>
          <p:cNvPicPr preferRelativeResize="0"/>
          <p:nvPr/>
        </p:nvPicPr>
        <p:blipFill rotWithShape="1">
          <a:blip r:embed="rId3">
            <a:alphaModFix/>
          </a:blip>
          <a:srcRect l="9002" r="46663"/>
          <a:stretch/>
        </p:blipFill>
        <p:spPr>
          <a:xfrm>
            <a:off x="7659666" y="0"/>
            <a:ext cx="4532334" cy="6572771"/>
          </a:xfrm>
          <a:prstGeom prst="rect">
            <a:avLst/>
          </a:prstGeom>
          <a:noFill/>
          <a:ln>
            <a:noFill/>
          </a:ln>
        </p:spPr>
      </p:pic>
      <p:sp>
        <p:nvSpPr>
          <p:cNvPr id="259" name="Google Shape;259;p13"/>
          <p:cNvSpPr/>
          <p:nvPr/>
        </p:nvSpPr>
        <p:spPr>
          <a:xfrm>
            <a:off x="7659667" y="0"/>
            <a:ext cx="4532334" cy="6572771"/>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260" name="Google Shape;260;p1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11</a:t>
            </a:fld>
            <a:endParaRPr dirty="0"/>
          </a:p>
        </p:txBody>
      </p:sp>
      <p:sp>
        <p:nvSpPr>
          <p:cNvPr id="261" name="Google Shape;261;p1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14"/>
          <p:cNvGrpSpPr/>
          <p:nvPr/>
        </p:nvGrpSpPr>
        <p:grpSpPr>
          <a:xfrm>
            <a:off x="6637112" y="-9244"/>
            <a:ext cx="5554887" cy="6586212"/>
            <a:chOff x="6637112" y="-9244"/>
            <a:chExt cx="5554887" cy="6586212"/>
          </a:xfrm>
        </p:grpSpPr>
        <p:pic>
          <p:nvPicPr>
            <p:cNvPr id="267" name="Google Shape;267;p14"/>
            <p:cNvPicPr preferRelativeResize="0"/>
            <p:nvPr/>
          </p:nvPicPr>
          <p:blipFill rotWithShape="1">
            <a:blip r:embed="rId3">
              <a:alphaModFix/>
            </a:blip>
            <a:srcRect r="14612"/>
            <a:stretch/>
          </p:blipFill>
          <p:spPr>
            <a:xfrm>
              <a:off x="6637112" y="-9244"/>
              <a:ext cx="5554887" cy="6582017"/>
            </a:xfrm>
            <a:prstGeom prst="rect">
              <a:avLst/>
            </a:prstGeom>
            <a:noFill/>
            <a:ln>
              <a:noFill/>
            </a:ln>
            <a:effectLst>
              <a:outerShdw blurRad="50800" dist="38100" dir="10800000" algn="r" rotWithShape="0">
                <a:srgbClr val="000000">
                  <a:alpha val="40000"/>
                </a:srgbClr>
              </a:outerShdw>
            </a:effectLst>
          </p:spPr>
        </p:pic>
        <p:sp>
          <p:nvSpPr>
            <p:cNvPr id="268" name="Google Shape;268;p14"/>
            <p:cNvSpPr/>
            <p:nvPr/>
          </p:nvSpPr>
          <p:spPr>
            <a:xfrm>
              <a:off x="6637112" y="8386"/>
              <a:ext cx="5554887" cy="6568582"/>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269" name="Google Shape;269;p1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Understanding Charisma</a:t>
            </a:r>
            <a:endParaRPr/>
          </a:p>
        </p:txBody>
      </p:sp>
      <p:sp>
        <p:nvSpPr>
          <p:cNvPr id="270" name="Google Shape;270;p14"/>
          <p:cNvSpPr txBox="1">
            <a:spLocks noGrp="1"/>
          </p:cNvSpPr>
          <p:nvPr>
            <p:ph type="body" idx="1"/>
          </p:nvPr>
        </p:nvSpPr>
        <p:spPr>
          <a:xfrm>
            <a:off x="341050" y="685800"/>
            <a:ext cx="9968361" cy="77335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Charismatic Leaders </a:t>
            </a:r>
            <a:br>
              <a:rPr lang="en-GB" i="1" dirty="0">
                <a:latin typeface="Open Sans" panose="020B0606030504020204" pitchFamily="34" charset="0"/>
                <a:ea typeface="Open Sans" panose="020B0606030504020204" pitchFamily="34" charset="0"/>
                <a:cs typeface="Open Sans" panose="020B0606030504020204" pitchFamily="34" charset="0"/>
                <a:sym typeface="Open Sans"/>
              </a:rPr>
            </a:br>
            <a:r>
              <a:rPr lang="en-GB" i="1" dirty="0">
                <a:latin typeface="Open Sans" panose="020B0606030504020204" pitchFamily="34" charset="0"/>
                <a:ea typeface="Open Sans" panose="020B0606030504020204" pitchFamily="34" charset="0"/>
                <a:cs typeface="Open Sans" panose="020B0606030504020204" pitchFamily="34" charset="0"/>
                <a:sym typeface="Open Sans"/>
              </a:rPr>
              <a:t>build follower trust through…</a:t>
            </a:r>
            <a:endParaRPr lang="en-GB" i="1" dirty="0"/>
          </a:p>
        </p:txBody>
      </p:sp>
      <p:cxnSp>
        <p:nvCxnSpPr>
          <p:cNvPr id="271" name="Google Shape;271;p14"/>
          <p:cNvCxnSpPr/>
          <p:nvPr/>
        </p:nvCxnSpPr>
        <p:spPr>
          <a:xfrm>
            <a:off x="435006" y="1456429"/>
            <a:ext cx="4104000" cy="0"/>
          </a:xfrm>
          <a:prstGeom prst="straightConnector1">
            <a:avLst/>
          </a:prstGeom>
          <a:noFill/>
          <a:ln w="9525" cap="flat" cmpd="sng">
            <a:solidFill>
              <a:schemeClr val="dk1"/>
            </a:solidFill>
            <a:prstDash val="solid"/>
            <a:miter lim="800000"/>
            <a:headEnd type="none" w="sm" len="sm"/>
            <a:tailEnd type="none" w="sm" len="sm"/>
          </a:ln>
        </p:spPr>
      </p:cxnSp>
      <p:sp>
        <p:nvSpPr>
          <p:cNvPr id="272" name="Google Shape;272;p14"/>
          <p:cNvSpPr/>
          <p:nvPr/>
        </p:nvSpPr>
        <p:spPr>
          <a:xfrm>
            <a:off x="672856" y="2440053"/>
            <a:ext cx="5698974" cy="3093114"/>
          </a:xfrm>
          <a:prstGeom prst="rect">
            <a:avLst/>
          </a:prstGeom>
          <a:noFill/>
          <a:ln>
            <a:noFill/>
          </a:ln>
        </p:spPr>
        <p:txBody>
          <a:bodyPr spcFirstLastPara="1" wrap="square" lIns="91425" tIns="45700" rIns="91425" bIns="45700" anchor="t" anchorCtr="0">
            <a:spAutoFit/>
          </a:bodyPr>
          <a:lstStyle/>
          <a:p>
            <a:pPr marL="285750" indent="-285750">
              <a:spcBef>
                <a:spcPts val="600"/>
              </a:spcBef>
              <a:buSzPts val="1800"/>
              <a:buFont typeface="Open Sans Light"/>
              <a:buChar char="►"/>
            </a:pPr>
            <a:r>
              <a:rPr lang="en-GB" sz="1800" dirty="0">
                <a:solidFill>
                  <a:schemeClr val="dk1"/>
                </a:solidFill>
                <a:latin typeface="Open Sans Light"/>
                <a:ea typeface="Open Sans Light"/>
                <a:cs typeface="Open Sans Light"/>
                <a:sym typeface="Open Sans Light"/>
              </a:rPr>
              <a:t>…having an attractive vision </a:t>
            </a:r>
            <a:endParaRPr lang="en-GB" sz="1800" b="0" i="0" u="none" strike="noStrike" cap="none" dirty="0">
              <a:solidFill>
                <a:schemeClr val="dk1"/>
              </a:solidFill>
              <a:latin typeface="Open Sans Light"/>
              <a:ea typeface="Open Sans Light"/>
              <a:cs typeface="Open Sans Light"/>
              <a:sym typeface="Open Sans Light"/>
            </a:endParaRPr>
          </a:p>
          <a:p>
            <a:pPr marL="285750" indent="-285750">
              <a:spcBef>
                <a:spcPts val="600"/>
              </a:spcBef>
              <a:buSzPts val="1800"/>
              <a:buFont typeface="Open Sans Light"/>
              <a:buChar char="►"/>
            </a:pPr>
            <a:r>
              <a:rPr lang="en-GB" sz="1800" b="0" i="0" u="none" strike="noStrike" cap="none" dirty="0">
                <a:solidFill>
                  <a:schemeClr val="dk1"/>
                </a:solidFill>
                <a:latin typeface="Open Sans Light"/>
                <a:ea typeface="Open Sans Light"/>
                <a:cs typeface="Open Sans Light"/>
                <a:sym typeface="Open Sans Light"/>
              </a:rPr>
              <a:t>…demonstrating concern for follower needs</a:t>
            </a:r>
          </a:p>
          <a:p>
            <a:pPr marL="285750" marR="0" lvl="0" indent="-285750" algn="l" rtl="0">
              <a:lnSpc>
                <a:spcPct val="100000"/>
              </a:lnSpc>
              <a:spcBef>
                <a:spcPts val="600"/>
              </a:spcBef>
              <a:spcAft>
                <a:spcPts val="0"/>
              </a:spcAft>
              <a:buClr>
                <a:srgbClr val="000000"/>
              </a:buClr>
              <a:buSzPts val="1800"/>
              <a:buFont typeface="Open Sans Light"/>
              <a:buChar char="►"/>
            </a:pPr>
            <a:r>
              <a:rPr lang="en-GB" sz="1800" dirty="0">
                <a:solidFill>
                  <a:schemeClr val="dk1"/>
                </a:solidFill>
                <a:latin typeface="Open Sans Light"/>
                <a:ea typeface="Open Sans Light"/>
                <a:cs typeface="Open Sans Light"/>
                <a:sym typeface="Open Sans Light"/>
              </a:rPr>
              <a:t>…taking r</a:t>
            </a:r>
            <a:r>
              <a:rPr lang="en-GB" sz="1800" b="0" i="0" u="none" strike="noStrike" cap="none" dirty="0">
                <a:solidFill>
                  <a:schemeClr val="dk1"/>
                </a:solidFill>
                <a:latin typeface="Open Sans Light"/>
                <a:ea typeface="Open Sans Light"/>
                <a:cs typeface="Open Sans Light"/>
                <a:sym typeface="Open Sans Light"/>
              </a:rPr>
              <a:t>isks</a:t>
            </a:r>
          </a:p>
          <a:p>
            <a:pPr marL="285750" marR="0" lvl="0" indent="-285750" algn="l" rtl="0">
              <a:lnSpc>
                <a:spcPct val="100000"/>
              </a:lnSpc>
              <a:spcBef>
                <a:spcPts val="600"/>
              </a:spcBef>
              <a:spcAft>
                <a:spcPts val="0"/>
              </a:spcAft>
              <a:buClr>
                <a:srgbClr val="000000"/>
              </a:buClr>
              <a:buSzPts val="1800"/>
              <a:buFont typeface="Open Sans Light"/>
              <a:buChar char="►"/>
            </a:pPr>
            <a:r>
              <a:rPr lang="en-GB" sz="1800" b="0" i="0" u="none" strike="noStrike" cap="none" dirty="0">
                <a:solidFill>
                  <a:schemeClr val="dk1"/>
                </a:solidFill>
                <a:latin typeface="Open Sans Light"/>
                <a:ea typeface="Open Sans Light"/>
                <a:cs typeface="Open Sans Light"/>
                <a:sym typeface="Open Sans Light"/>
              </a:rPr>
              <a:t>…accepting personal sacrifices</a:t>
            </a:r>
            <a:endParaRPr lang="en-GB" sz="1800" dirty="0">
              <a:solidFill>
                <a:schemeClr val="dk1"/>
              </a:solidFill>
              <a:latin typeface="Open Sans Light"/>
              <a:ea typeface="Open Sans Light"/>
              <a:cs typeface="Open Sans Light"/>
              <a:sym typeface="Open Sans Light"/>
            </a:endParaRPr>
          </a:p>
          <a:p>
            <a:pPr marL="285750" marR="0" lvl="0" indent="-285750" algn="l" rtl="0">
              <a:lnSpc>
                <a:spcPct val="100000"/>
              </a:lnSpc>
              <a:spcBef>
                <a:spcPts val="600"/>
              </a:spcBef>
              <a:spcAft>
                <a:spcPts val="0"/>
              </a:spcAft>
              <a:buClr>
                <a:srgbClr val="000000"/>
              </a:buClr>
              <a:buSzPts val="1800"/>
              <a:buFont typeface="Open Sans Light"/>
              <a:buChar char="►"/>
            </a:pPr>
            <a:r>
              <a:rPr lang="en-GB" sz="1800" dirty="0">
                <a:solidFill>
                  <a:schemeClr val="dk1"/>
                </a:solidFill>
                <a:latin typeface="Open Sans Light"/>
                <a:ea typeface="Open Sans Light"/>
                <a:cs typeface="Open Sans Light"/>
                <a:sym typeface="Open Sans Light"/>
              </a:rPr>
              <a:t>…engaging in unconventional </a:t>
            </a:r>
            <a:r>
              <a:rPr lang="en-GB" sz="1800" dirty="0" err="1">
                <a:solidFill>
                  <a:schemeClr val="dk1"/>
                </a:solidFill>
                <a:latin typeface="Open Sans Light"/>
                <a:ea typeface="Open Sans Light"/>
                <a:cs typeface="Open Sans Light"/>
                <a:sym typeface="Open Sans Light"/>
              </a:rPr>
              <a:t>behavior</a:t>
            </a:r>
            <a:r>
              <a:rPr lang="en-GB" sz="1800" dirty="0">
                <a:solidFill>
                  <a:schemeClr val="dk1"/>
                </a:solidFill>
                <a:latin typeface="Open Sans Light"/>
                <a:ea typeface="Open Sans Light"/>
                <a:cs typeface="Open Sans Light"/>
                <a:sym typeface="Open Sans Light"/>
              </a:rPr>
              <a:t>, breaking out of their own role</a:t>
            </a:r>
          </a:p>
          <a:p>
            <a:pPr marL="0" marR="0" lvl="0" indent="0" algn="l" rtl="0">
              <a:lnSpc>
                <a:spcPct val="100000"/>
              </a:lnSpc>
              <a:spcBef>
                <a:spcPts val="600"/>
              </a:spcBef>
              <a:spcAft>
                <a:spcPts val="0"/>
              </a:spcAft>
              <a:buClr>
                <a:srgbClr val="000000"/>
              </a:buClr>
              <a:buSzPts val="1400"/>
              <a:buFont typeface="Arial"/>
              <a:buNone/>
            </a:pPr>
            <a:endParaRPr lang="en-GB" sz="14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600"/>
              </a:spcBef>
              <a:spcAft>
                <a:spcPts val="0"/>
              </a:spcAft>
              <a:buClr>
                <a:srgbClr val="000000"/>
              </a:buClr>
              <a:buSzPts val="1400"/>
              <a:buFont typeface="Arial"/>
              <a:buNone/>
            </a:pPr>
            <a:r>
              <a:rPr lang="en-GB" sz="1400" b="0" i="0" u="none" strike="noStrike" cap="none" dirty="0">
                <a:solidFill>
                  <a:schemeClr val="dk1"/>
                </a:solidFill>
                <a:latin typeface="Open Sans Light"/>
                <a:ea typeface="Open Sans Light"/>
                <a:cs typeface="Open Sans Light"/>
                <a:sym typeface="Open Sans Light"/>
              </a:rPr>
              <a:t>(Conger &amp; Kanungo, 1998)</a:t>
            </a:r>
          </a:p>
          <a:p>
            <a:pPr marL="285750" marR="0" lvl="0" indent="-171450" algn="l" rtl="0">
              <a:lnSpc>
                <a:spcPct val="100000"/>
              </a:lnSpc>
              <a:spcBef>
                <a:spcPts val="600"/>
              </a:spcBef>
              <a:spcAft>
                <a:spcPts val="600"/>
              </a:spcAft>
              <a:buClr>
                <a:srgbClr val="000000"/>
              </a:buClr>
              <a:buSzPts val="1800"/>
              <a:buFont typeface="Open Sans Light"/>
              <a:buNone/>
            </a:pPr>
            <a:endParaRPr lang="en-GB" sz="1400" b="0" i="0" u="none" strike="noStrike" cap="none" dirty="0">
              <a:solidFill>
                <a:schemeClr val="dk1"/>
              </a:solidFill>
              <a:latin typeface="Open Sans Light"/>
              <a:ea typeface="Open Sans Light"/>
              <a:cs typeface="Open Sans Light"/>
              <a:sym typeface="Open Sans Light"/>
            </a:endParaRPr>
          </a:p>
        </p:txBody>
      </p:sp>
      <p:grpSp>
        <p:nvGrpSpPr>
          <p:cNvPr id="273" name="Google Shape;273;p14"/>
          <p:cNvGrpSpPr/>
          <p:nvPr/>
        </p:nvGrpSpPr>
        <p:grpSpPr>
          <a:xfrm>
            <a:off x="7167677" y="-13441"/>
            <a:ext cx="5058485" cy="6612233"/>
            <a:chOff x="-7986611" y="-1906293"/>
            <a:chExt cx="5058485" cy="6612233"/>
          </a:xfrm>
        </p:grpSpPr>
        <p:pic>
          <p:nvPicPr>
            <p:cNvPr id="274" name="Google Shape;274;p14"/>
            <p:cNvPicPr preferRelativeResize="0"/>
            <p:nvPr/>
          </p:nvPicPr>
          <p:blipFill rotWithShape="1">
            <a:blip r:embed="rId4">
              <a:alphaModFix/>
            </a:blip>
            <a:srcRect l="19509" t="395" r="6258" b="-394"/>
            <a:stretch/>
          </p:blipFill>
          <p:spPr>
            <a:xfrm>
              <a:off x="-7986611" y="-1906293"/>
              <a:ext cx="5058485" cy="6612233"/>
            </a:xfrm>
            <a:prstGeom prst="rect">
              <a:avLst/>
            </a:prstGeom>
            <a:noFill/>
            <a:ln>
              <a:noFill/>
            </a:ln>
            <a:effectLst>
              <a:outerShdw blurRad="50800" dist="38100" dir="10800000" algn="r" rotWithShape="0">
                <a:srgbClr val="000000">
                  <a:alpha val="40000"/>
                </a:srgbClr>
              </a:outerShdw>
            </a:effectLst>
          </p:spPr>
        </p:pic>
        <p:sp>
          <p:nvSpPr>
            <p:cNvPr id="275" name="Google Shape;275;p14"/>
            <p:cNvSpPr/>
            <p:nvPr/>
          </p:nvSpPr>
          <p:spPr>
            <a:xfrm>
              <a:off x="-7986611" y="-1881745"/>
              <a:ext cx="5058485" cy="6561666"/>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276" name="Google Shape;276;p14"/>
          <p:cNvGrpSpPr/>
          <p:nvPr/>
        </p:nvGrpSpPr>
        <p:grpSpPr>
          <a:xfrm>
            <a:off x="7909677" y="-168108"/>
            <a:ext cx="4340593" cy="6754328"/>
            <a:chOff x="14501392" y="-870895"/>
            <a:chExt cx="4235802" cy="6591264"/>
          </a:xfrm>
        </p:grpSpPr>
        <p:pic>
          <p:nvPicPr>
            <p:cNvPr id="277" name="Google Shape;277;p14"/>
            <p:cNvPicPr preferRelativeResize="0"/>
            <p:nvPr/>
          </p:nvPicPr>
          <p:blipFill rotWithShape="1">
            <a:blip r:embed="rId5">
              <a:alphaModFix/>
            </a:blip>
            <a:srcRect l="21067" t="140" r="14198" b="-136"/>
            <a:stretch/>
          </p:blipFill>
          <p:spPr>
            <a:xfrm>
              <a:off x="14501392" y="-861650"/>
              <a:ext cx="4208159" cy="6582019"/>
            </a:xfrm>
            <a:prstGeom prst="rect">
              <a:avLst/>
            </a:prstGeom>
            <a:noFill/>
            <a:ln>
              <a:noFill/>
            </a:ln>
            <a:effectLst>
              <a:outerShdw blurRad="50800" dist="38100" dir="10800000" algn="r" rotWithShape="0">
                <a:srgbClr val="000000">
                  <a:alpha val="40000"/>
                </a:srgbClr>
              </a:outerShdw>
            </a:effectLst>
          </p:spPr>
        </p:pic>
        <p:sp>
          <p:nvSpPr>
            <p:cNvPr id="278" name="Google Shape;278;p14"/>
            <p:cNvSpPr/>
            <p:nvPr/>
          </p:nvSpPr>
          <p:spPr>
            <a:xfrm>
              <a:off x="14501392" y="-870895"/>
              <a:ext cx="4235802" cy="6591264"/>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279" name="Google Shape;279;p1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12</a:t>
            </a:fld>
            <a:endParaRPr dirty="0"/>
          </a:p>
        </p:txBody>
      </p:sp>
      <p:sp>
        <p:nvSpPr>
          <p:cNvPr id="280" name="Google Shape;280;p1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500"/>
                                        <p:tgtEl>
                                          <p:spTgt spid="26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73"/>
                                        </p:tgtEl>
                                        <p:attrNameLst>
                                          <p:attrName>style.visibility</p:attrName>
                                        </p:attrNameLst>
                                      </p:cBhvr>
                                      <p:to>
                                        <p:strVal val="visible"/>
                                      </p:to>
                                    </p:set>
                                    <p:anim calcmode="lin" valueType="num">
                                      <p:cBhvr additive="base">
                                        <p:cTn id="12" dur="500"/>
                                        <p:tgtEl>
                                          <p:spTgt spid="27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76"/>
                                        </p:tgtEl>
                                        <p:attrNameLst>
                                          <p:attrName>style.visibility</p:attrName>
                                        </p:attrNameLst>
                                      </p:cBhvr>
                                      <p:to>
                                        <p:strVal val="visible"/>
                                      </p:to>
                                    </p:set>
                                    <p:anim calcmode="lin" valueType="num">
                                      <p:cBhvr additive="base">
                                        <p:cTn id="17" dur="500"/>
                                        <p:tgtEl>
                                          <p:spTgt spid="2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5"/>
          <p:cNvSpPr txBox="1">
            <a:spLocks noGrp="1"/>
          </p:cNvSpPr>
          <p:nvPr>
            <p:ph type="title"/>
          </p:nvPr>
        </p:nvSpPr>
        <p:spPr>
          <a:xfrm>
            <a:off x="838200" y="2542902"/>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000"/>
              <a:buNone/>
            </a:pPr>
            <a:r>
              <a:rPr lang="de-DE" sz="4000" dirty="0" err="1"/>
              <a:t>Grasping</a:t>
            </a:r>
            <a:r>
              <a:rPr lang="de-DE" sz="4000" dirty="0"/>
              <a:t> Charisma -</a:t>
            </a:r>
            <a:endParaRPr dirty="0"/>
          </a:p>
        </p:txBody>
      </p:sp>
      <p:sp>
        <p:nvSpPr>
          <p:cNvPr id="287" name="Google Shape;287;p15"/>
          <p:cNvSpPr txBox="1">
            <a:spLocks noGrp="1"/>
          </p:cNvSpPr>
          <p:nvPr>
            <p:ph type="body" idx="1"/>
          </p:nvPr>
        </p:nvSpPr>
        <p:spPr>
          <a:xfrm>
            <a:off x="838200" y="3056042"/>
            <a:ext cx="4824151" cy="184615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de-DE" sz="4000" dirty="0" err="1">
                <a:latin typeface="Open Sans" panose="020B0606030504020204" pitchFamily="34" charset="0"/>
                <a:ea typeface="Open Sans" panose="020B0606030504020204" pitchFamily="34" charset="0"/>
                <a:cs typeface="Open Sans" panose="020B0606030504020204" pitchFamily="34" charset="0"/>
                <a:sym typeface="Open Sans"/>
              </a:rPr>
              <a:t>Why</a:t>
            </a:r>
            <a:r>
              <a:rPr lang="de-DE" sz="4000"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sz="4000" dirty="0" err="1">
                <a:latin typeface="Open Sans" panose="020B0606030504020204" pitchFamily="34" charset="0"/>
                <a:ea typeface="Open Sans" panose="020B0606030504020204" pitchFamily="34" charset="0"/>
                <a:cs typeface="Open Sans" panose="020B0606030504020204" pitchFamily="34" charset="0"/>
                <a:sym typeface="Open Sans"/>
              </a:rPr>
              <a:t>is</a:t>
            </a:r>
            <a:r>
              <a:rPr lang="de-DE" sz="4000" dirty="0">
                <a:latin typeface="Open Sans" panose="020B0606030504020204" pitchFamily="34" charset="0"/>
                <a:ea typeface="Open Sans" panose="020B0606030504020204" pitchFamily="34" charset="0"/>
                <a:cs typeface="Open Sans" panose="020B0606030504020204" pitchFamily="34" charset="0"/>
                <a:sym typeface="Open Sans"/>
              </a:rPr>
              <a:t> Charisma relevant </a:t>
            </a:r>
            <a:r>
              <a:rPr lang="de-DE" sz="4000" dirty="0" err="1">
                <a:latin typeface="Open Sans" panose="020B0606030504020204" pitchFamily="34" charset="0"/>
                <a:ea typeface="Open Sans" panose="020B0606030504020204" pitchFamily="34" charset="0"/>
                <a:cs typeface="Open Sans" panose="020B0606030504020204" pitchFamily="34" charset="0"/>
                <a:sym typeface="Open Sans"/>
              </a:rPr>
              <a:t>for</a:t>
            </a:r>
            <a:r>
              <a:rPr lang="de-DE" sz="4000"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sz="4000" dirty="0" err="1">
                <a:latin typeface="Open Sans" panose="020B0606030504020204" pitchFamily="34" charset="0"/>
                <a:ea typeface="Open Sans" panose="020B0606030504020204" pitchFamily="34" charset="0"/>
                <a:cs typeface="Open Sans" panose="020B0606030504020204" pitchFamily="34" charset="0"/>
                <a:sym typeface="Open Sans"/>
              </a:rPr>
              <a:t>leaders</a:t>
            </a:r>
            <a:r>
              <a:rPr lang="de-DE" sz="4000" dirty="0">
                <a:latin typeface="Open Sans" panose="020B0606030504020204" pitchFamily="34" charset="0"/>
                <a:ea typeface="Open Sans" panose="020B0606030504020204" pitchFamily="34" charset="0"/>
                <a:cs typeface="Open Sans" panose="020B0606030504020204" pitchFamily="34" charset="0"/>
                <a:sym typeface="Open Sans"/>
              </a:rPr>
              <a:t>?</a:t>
            </a:r>
            <a:endParaRPr dirty="0"/>
          </a:p>
        </p:txBody>
      </p:sp>
      <p:pic>
        <p:nvPicPr>
          <p:cNvPr id="288" name="Google Shape;288;p15"/>
          <p:cNvPicPr preferRelativeResize="0"/>
          <p:nvPr/>
        </p:nvPicPr>
        <p:blipFill rotWithShape="1">
          <a:blip r:embed="rId3">
            <a:alphaModFix/>
          </a:blip>
          <a:srcRect/>
          <a:stretch/>
        </p:blipFill>
        <p:spPr>
          <a:xfrm>
            <a:off x="7327894" y="-93436"/>
            <a:ext cx="4864106" cy="6662912"/>
          </a:xfrm>
          <a:prstGeom prst="rect">
            <a:avLst/>
          </a:prstGeom>
          <a:noFill/>
          <a:ln>
            <a:noFill/>
          </a:ln>
        </p:spPr>
      </p:pic>
      <p:sp>
        <p:nvSpPr>
          <p:cNvPr id="289" name="Google Shape;289;p15"/>
          <p:cNvSpPr/>
          <p:nvPr/>
        </p:nvSpPr>
        <p:spPr>
          <a:xfrm>
            <a:off x="7322464" y="-199292"/>
            <a:ext cx="4864107" cy="6768768"/>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290" name="Google Shape;290;p1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13</a:t>
            </a:fld>
            <a:endParaRPr dirty="0"/>
          </a:p>
        </p:txBody>
      </p:sp>
      <p:sp>
        <p:nvSpPr>
          <p:cNvPr id="291" name="Google Shape;291;p1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GB" dirty="0"/>
              <a:t>The Charisma Effect</a:t>
            </a:r>
          </a:p>
        </p:txBody>
      </p:sp>
      <p:sp>
        <p:nvSpPr>
          <p:cNvPr id="297" name="Google Shape;297;p1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Performance (1)</a:t>
            </a:r>
            <a:endParaRPr i="1" dirty="0"/>
          </a:p>
        </p:txBody>
      </p:sp>
      <p:cxnSp>
        <p:nvCxnSpPr>
          <p:cNvPr id="298" name="Google Shape;298;p16"/>
          <p:cNvCxnSpPr/>
          <p:nvPr/>
        </p:nvCxnSpPr>
        <p:spPr>
          <a:xfrm>
            <a:off x="435006" y="1100829"/>
            <a:ext cx="3603594" cy="0"/>
          </a:xfrm>
          <a:prstGeom prst="straightConnector1">
            <a:avLst/>
          </a:prstGeom>
          <a:noFill/>
          <a:ln w="9525" cap="flat" cmpd="sng">
            <a:solidFill>
              <a:schemeClr val="dk1"/>
            </a:solidFill>
            <a:prstDash val="solid"/>
            <a:miter lim="800000"/>
            <a:headEnd type="none" w="sm" len="sm"/>
            <a:tailEnd type="none" w="sm" len="sm"/>
          </a:ln>
        </p:spPr>
      </p:cxnSp>
      <p:sp>
        <p:nvSpPr>
          <p:cNvPr id="299" name="Google Shape;299;p16"/>
          <p:cNvSpPr/>
          <p:nvPr/>
        </p:nvSpPr>
        <p:spPr>
          <a:xfrm>
            <a:off x="680724" y="1241797"/>
            <a:ext cx="8488676"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Open Sans Light"/>
              <a:ea typeface="Open Sans Light"/>
              <a:cs typeface="Open Sans Light"/>
              <a:sym typeface="Open Sans Light"/>
            </a:endParaRPr>
          </a:p>
          <a:p>
            <a:pPr marL="285750" marR="0" lvl="0" indent="-285750" algn="l" rtl="0">
              <a:lnSpc>
                <a:spcPct val="100000"/>
              </a:lnSpc>
              <a:spcBef>
                <a:spcPts val="0"/>
              </a:spcBef>
              <a:spcAft>
                <a:spcPts val="0"/>
              </a:spcAft>
              <a:buClr>
                <a:srgbClr val="000000"/>
              </a:buClr>
              <a:buSzPts val="1800"/>
              <a:buFont typeface="Open Sans Light"/>
              <a:buChar char="►"/>
            </a:pPr>
            <a:r>
              <a:rPr lang="de-DE" sz="1800">
                <a:solidFill>
                  <a:schemeClr val="dk1"/>
                </a:solidFill>
                <a:latin typeface="Open Sans Light"/>
                <a:ea typeface="Open Sans Light"/>
                <a:cs typeface="Open Sans Light"/>
                <a:sym typeface="Open Sans Light"/>
              </a:rPr>
              <a:t>Participants first watched a neutral/charismatic video about a children's hospital. </a:t>
            </a:r>
            <a:endParaRPr sz="1800">
              <a:solidFill>
                <a:schemeClr val="dk1"/>
              </a:solidFill>
              <a:latin typeface="Open Sans Light"/>
              <a:ea typeface="Open Sans Light"/>
              <a:cs typeface="Open Sans Light"/>
              <a:sym typeface="Open Sans Light"/>
            </a:endParaRPr>
          </a:p>
          <a:p>
            <a:pPr marL="285750" marR="0" lvl="0" indent="-285750" algn="l" rtl="0">
              <a:lnSpc>
                <a:spcPct val="100000"/>
              </a:lnSpc>
              <a:spcBef>
                <a:spcPts val="0"/>
              </a:spcBef>
              <a:spcAft>
                <a:spcPts val="0"/>
              </a:spcAft>
              <a:buClr>
                <a:srgbClr val="000000"/>
              </a:buClr>
              <a:buSzPts val="1800"/>
              <a:buFont typeface="Open Sans Light"/>
              <a:buChar char="►"/>
            </a:pPr>
            <a:r>
              <a:rPr lang="de-DE" sz="1800">
                <a:solidFill>
                  <a:schemeClr val="dk1"/>
                </a:solidFill>
                <a:latin typeface="Open Sans Light"/>
                <a:ea typeface="Open Sans Light"/>
                <a:cs typeface="Open Sans Light"/>
                <a:sym typeface="Open Sans Light"/>
              </a:rPr>
              <a:t>Then they folded donation letters to collect money for the children's hospital.</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Open Sans Light"/>
              <a:ea typeface="Open Sans Light"/>
              <a:cs typeface="Open Sans Light"/>
              <a:sym typeface="Open Sans Light"/>
            </a:endParaRPr>
          </a:p>
        </p:txBody>
      </p:sp>
      <p:grpSp>
        <p:nvGrpSpPr>
          <p:cNvPr id="300" name="Google Shape;300;p16"/>
          <p:cNvGrpSpPr/>
          <p:nvPr/>
        </p:nvGrpSpPr>
        <p:grpSpPr>
          <a:xfrm>
            <a:off x="1099155" y="3003285"/>
            <a:ext cx="9993690" cy="3105576"/>
            <a:chOff x="1021720" y="2177079"/>
            <a:chExt cx="9993690" cy="3105576"/>
          </a:xfrm>
        </p:grpSpPr>
        <p:grpSp>
          <p:nvGrpSpPr>
            <p:cNvPr id="301" name="Google Shape;301;p16"/>
            <p:cNvGrpSpPr/>
            <p:nvPr/>
          </p:nvGrpSpPr>
          <p:grpSpPr>
            <a:xfrm>
              <a:off x="1021720" y="2177079"/>
              <a:ext cx="2947711" cy="2896605"/>
              <a:chOff x="1021720" y="2177079"/>
              <a:chExt cx="2947711" cy="2896605"/>
            </a:xfrm>
          </p:grpSpPr>
          <p:pic>
            <p:nvPicPr>
              <p:cNvPr id="302" name="Google Shape;302;p16"/>
              <p:cNvPicPr preferRelativeResize="0"/>
              <p:nvPr/>
            </p:nvPicPr>
            <p:blipFill rotWithShape="1">
              <a:blip r:embed="rId3">
                <a:alphaModFix/>
              </a:blip>
              <a:srcRect t="20726" r="52485" b="11001"/>
              <a:stretch/>
            </p:blipFill>
            <p:spPr>
              <a:xfrm>
                <a:off x="1070280" y="2177079"/>
                <a:ext cx="2899151" cy="2205277"/>
              </a:xfrm>
              <a:prstGeom prst="rect">
                <a:avLst/>
              </a:prstGeom>
              <a:noFill/>
              <a:ln w="9525" cap="flat" cmpd="sng">
                <a:solidFill>
                  <a:schemeClr val="dk1"/>
                </a:solidFill>
                <a:prstDash val="solid"/>
                <a:round/>
                <a:headEnd type="none" w="sm" len="sm"/>
                <a:tailEnd type="none" w="sm" len="sm"/>
              </a:ln>
            </p:spPr>
          </p:pic>
          <p:sp>
            <p:nvSpPr>
              <p:cNvPr id="303" name="Google Shape;303;p16"/>
              <p:cNvSpPr txBox="1"/>
              <p:nvPr/>
            </p:nvSpPr>
            <p:spPr>
              <a:xfrm>
                <a:off x="1021720" y="4458171"/>
                <a:ext cx="2172140"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1" u="none" strike="noStrike" cap="none" dirty="0">
                    <a:solidFill>
                      <a:schemeClr val="dk1"/>
                    </a:solidFill>
                    <a:latin typeface="Open Sans Light"/>
                    <a:ea typeface="Open Sans Light"/>
                    <a:cs typeface="Open Sans Light"/>
                    <a:sym typeface="Open Sans Light"/>
                  </a:rPr>
                  <a:t>Group 1 </a:t>
                </a:r>
                <a:endParaRPr sz="14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de-DE" sz="1600" b="0" i="1" u="none" strike="noStrike" cap="none" dirty="0">
                    <a:solidFill>
                      <a:schemeClr val="dk1"/>
                    </a:solidFill>
                    <a:latin typeface="Open Sans Light"/>
                    <a:ea typeface="Open Sans Light"/>
                    <a:cs typeface="Open Sans Light"/>
                    <a:sym typeface="Open Sans Light"/>
                  </a:rPr>
                  <a:t>Standard Speech</a:t>
                </a:r>
                <a:endParaRPr sz="1200" b="0" i="0" u="none" strike="noStrike" cap="none" dirty="0">
                  <a:solidFill>
                    <a:schemeClr val="dk1"/>
                  </a:solidFill>
                  <a:latin typeface="Open Sans Light"/>
                  <a:ea typeface="Open Sans Light"/>
                  <a:cs typeface="Open Sans Light"/>
                  <a:sym typeface="Open Sans Light"/>
                </a:endParaRPr>
              </a:p>
            </p:txBody>
          </p:sp>
        </p:grpSp>
        <p:grpSp>
          <p:nvGrpSpPr>
            <p:cNvPr id="304" name="Google Shape;304;p16"/>
            <p:cNvGrpSpPr/>
            <p:nvPr/>
          </p:nvGrpSpPr>
          <p:grpSpPr>
            <a:xfrm>
              <a:off x="8066278" y="2177079"/>
              <a:ext cx="2949132" cy="2861098"/>
              <a:chOff x="8066278" y="2192493"/>
              <a:chExt cx="2949132" cy="2861098"/>
            </a:xfrm>
          </p:grpSpPr>
          <p:pic>
            <p:nvPicPr>
              <p:cNvPr id="305" name="Google Shape;305;p16"/>
              <p:cNvPicPr preferRelativeResize="0"/>
              <p:nvPr/>
            </p:nvPicPr>
            <p:blipFill rotWithShape="1">
              <a:blip r:embed="rId3">
                <a:alphaModFix/>
              </a:blip>
              <a:srcRect l="49956" t="20603" r="2796" b="11487"/>
              <a:stretch/>
            </p:blipFill>
            <p:spPr>
              <a:xfrm>
                <a:off x="8113417" y="2192493"/>
                <a:ext cx="2901993" cy="2203145"/>
              </a:xfrm>
              <a:prstGeom prst="rect">
                <a:avLst/>
              </a:prstGeom>
              <a:noFill/>
              <a:ln w="9525" cap="flat" cmpd="sng">
                <a:solidFill>
                  <a:schemeClr val="dk1"/>
                </a:solidFill>
                <a:prstDash val="solid"/>
                <a:round/>
                <a:headEnd type="none" w="sm" len="sm"/>
                <a:tailEnd type="none" w="sm" len="sm"/>
              </a:ln>
            </p:spPr>
          </p:pic>
          <p:sp>
            <p:nvSpPr>
              <p:cNvPr id="306" name="Google Shape;306;p16"/>
              <p:cNvSpPr txBox="1"/>
              <p:nvPr/>
            </p:nvSpPr>
            <p:spPr>
              <a:xfrm>
                <a:off x="8066278" y="4438078"/>
                <a:ext cx="2172140"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1" u="none" strike="noStrike" cap="none" dirty="0">
                    <a:solidFill>
                      <a:schemeClr val="dk1"/>
                    </a:solidFill>
                    <a:latin typeface="Open Sans Light"/>
                    <a:ea typeface="Open Sans Light"/>
                    <a:cs typeface="Open Sans Light"/>
                    <a:sym typeface="Open Sans Light"/>
                  </a:rPr>
                  <a:t>Group 3</a:t>
                </a:r>
                <a:endParaRPr sz="14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de-DE" sz="1600" b="0" i="1" u="none" strike="noStrike" cap="none" dirty="0" err="1">
                    <a:solidFill>
                      <a:schemeClr val="dk1"/>
                    </a:solidFill>
                    <a:latin typeface="Open Sans Light"/>
                    <a:ea typeface="Open Sans Light"/>
                    <a:cs typeface="Open Sans Light"/>
                    <a:sym typeface="Open Sans Light"/>
                  </a:rPr>
                  <a:t>Charismatic</a:t>
                </a:r>
                <a:r>
                  <a:rPr lang="de-DE" sz="1600" b="0" i="1" u="none" strike="noStrike" cap="none" dirty="0">
                    <a:solidFill>
                      <a:schemeClr val="dk1"/>
                    </a:solidFill>
                    <a:latin typeface="Open Sans Light"/>
                    <a:ea typeface="Open Sans Light"/>
                    <a:cs typeface="Open Sans Light"/>
                    <a:sym typeface="Open Sans Light"/>
                  </a:rPr>
                  <a:t> Speech</a:t>
                </a:r>
                <a:endParaRPr sz="1200" b="0" i="0" u="none" strike="noStrike" cap="none" dirty="0">
                  <a:solidFill>
                    <a:schemeClr val="dk1"/>
                  </a:solidFill>
                  <a:latin typeface="Open Sans Light"/>
                  <a:ea typeface="Open Sans Light"/>
                  <a:cs typeface="Open Sans Light"/>
                  <a:sym typeface="Open Sans Light"/>
                </a:endParaRPr>
              </a:p>
            </p:txBody>
          </p:sp>
        </p:grpSp>
        <p:grpSp>
          <p:nvGrpSpPr>
            <p:cNvPr id="307" name="Google Shape;307;p16"/>
            <p:cNvGrpSpPr/>
            <p:nvPr/>
          </p:nvGrpSpPr>
          <p:grpSpPr>
            <a:xfrm>
              <a:off x="4543289" y="2177079"/>
              <a:ext cx="2947711" cy="3105576"/>
              <a:chOff x="3144808" y="2234885"/>
              <a:chExt cx="2947711" cy="3105576"/>
            </a:xfrm>
          </p:grpSpPr>
          <p:pic>
            <p:nvPicPr>
              <p:cNvPr id="308" name="Google Shape;308;p16"/>
              <p:cNvPicPr preferRelativeResize="0"/>
              <p:nvPr/>
            </p:nvPicPr>
            <p:blipFill rotWithShape="1">
              <a:blip r:embed="rId3">
                <a:alphaModFix/>
              </a:blip>
              <a:srcRect t="20726" r="52485" b="11001"/>
              <a:stretch/>
            </p:blipFill>
            <p:spPr>
              <a:xfrm>
                <a:off x="3193368" y="2234885"/>
                <a:ext cx="2899151" cy="2205277"/>
              </a:xfrm>
              <a:prstGeom prst="rect">
                <a:avLst/>
              </a:prstGeom>
              <a:noFill/>
              <a:ln w="9525" cap="flat" cmpd="sng">
                <a:solidFill>
                  <a:schemeClr val="dk1"/>
                </a:solidFill>
                <a:prstDash val="solid"/>
                <a:round/>
                <a:headEnd type="none" w="sm" len="sm"/>
                <a:tailEnd type="none" w="sm" len="sm"/>
              </a:ln>
            </p:spPr>
          </p:pic>
          <p:sp>
            <p:nvSpPr>
              <p:cNvPr id="309" name="Google Shape;309;p16"/>
              <p:cNvSpPr txBox="1"/>
              <p:nvPr/>
            </p:nvSpPr>
            <p:spPr>
              <a:xfrm>
                <a:off x="3144808" y="4478727"/>
                <a:ext cx="2172140" cy="8617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1" u="none" strike="noStrike" cap="none" dirty="0">
                    <a:solidFill>
                      <a:schemeClr val="dk1"/>
                    </a:solidFill>
                    <a:latin typeface="Open Sans Light"/>
                    <a:ea typeface="Open Sans Light"/>
                    <a:cs typeface="Open Sans Light"/>
                    <a:sym typeface="Open Sans Light"/>
                  </a:rPr>
                  <a:t>Group 2 </a:t>
                </a:r>
                <a:endParaRPr sz="14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de-DE" sz="1600" b="0" i="1" u="none" strike="noStrike" cap="none" dirty="0">
                    <a:solidFill>
                      <a:schemeClr val="dk1"/>
                    </a:solidFill>
                    <a:latin typeface="Open Sans Light"/>
                    <a:ea typeface="Open Sans Light"/>
                    <a:cs typeface="Open Sans Light"/>
                    <a:sym typeface="Open Sans Light"/>
                  </a:rPr>
                  <a:t>Standard Speech + Financial Incentives</a:t>
                </a:r>
                <a:endParaRPr sz="1600" b="0" i="1" u="none" strike="noStrike" cap="none" dirty="0">
                  <a:solidFill>
                    <a:schemeClr val="dk1"/>
                  </a:solidFill>
                  <a:latin typeface="Open Sans Light"/>
                  <a:ea typeface="Open Sans Light"/>
                  <a:cs typeface="Open Sans Light"/>
                  <a:sym typeface="Open Sans Light"/>
                </a:endParaRPr>
              </a:p>
            </p:txBody>
          </p:sp>
        </p:grpSp>
      </p:grpSp>
      <p:sp>
        <p:nvSpPr>
          <p:cNvPr id="310" name="Google Shape;310;p16"/>
          <p:cNvSpPr txBox="1"/>
          <p:nvPr/>
        </p:nvSpPr>
        <p:spPr>
          <a:xfrm>
            <a:off x="9836044" y="6214640"/>
            <a:ext cx="314076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900" b="0" i="0" u="none" strike="noStrike" cap="none">
                <a:solidFill>
                  <a:schemeClr val="dk1"/>
                </a:solidFill>
                <a:latin typeface="Open Sans Light"/>
                <a:ea typeface="Open Sans Light"/>
                <a:cs typeface="Open Sans Light"/>
                <a:sym typeface="Open Sans Light"/>
              </a:rPr>
              <a:t>(Antonakis et al., 2021)</a:t>
            </a:r>
            <a:endParaRPr sz="900" b="0" i="0" u="none" strike="noStrike" cap="none">
              <a:solidFill>
                <a:schemeClr val="dk1"/>
              </a:solidFill>
              <a:latin typeface="Open Sans Light"/>
              <a:ea typeface="Open Sans Light"/>
              <a:cs typeface="Open Sans Light"/>
              <a:sym typeface="Open Sans Light"/>
            </a:endParaRPr>
          </a:p>
        </p:txBody>
      </p:sp>
      <p:sp>
        <p:nvSpPr>
          <p:cNvPr id="311" name="Google Shape;311;p1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14</a:t>
            </a:fld>
            <a:endParaRPr dirty="0"/>
          </a:p>
        </p:txBody>
      </p:sp>
      <p:sp>
        <p:nvSpPr>
          <p:cNvPr id="312" name="Google Shape;312;p1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en-GB" dirty="0"/>
              <a:t>The Charisma Effect</a:t>
            </a:r>
          </a:p>
        </p:txBody>
      </p:sp>
      <p:sp>
        <p:nvSpPr>
          <p:cNvPr id="318" name="Google Shape;318;p1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Performance (2)</a:t>
            </a:r>
            <a:endParaRPr i="1" dirty="0"/>
          </a:p>
        </p:txBody>
      </p:sp>
      <p:cxnSp>
        <p:nvCxnSpPr>
          <p:cNvPr id="319" name="Google Shape;319;p17"/>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320" name="Google Shape;320;p17"/>
          <p:cNvSpPr txBox="1"/>
          <p:nvPr/>
        </p:nvSpPr>
        <p:spPr>
          <a:xfrm>
            <a:off x="10337641" y="5579745"/>
            <a:ext cx="314076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900" b="0" i="0" u="none" strike="noStrike" cap="none">
                <a:solidFill>
                  <a:schemeClr val="dk1"/>
                </a:solidFill>
                <a:latin typeface="Open Sans Light"/>
                <a:ea typeface="Open Sans Light"/>
                <a:cs typeface="Open Sans Light"/>
                <a:sym typeface="Open Sans Light"/>
              </a:rPr>
              <a:t>(Antonakis et al., 2021)</a:t>
            </a:r>
            <a:endParaRPr sz="900" b="0" i="0" u="none" strike="noStrike" cap="none">
              <a:solidFill>
                <a:schemeClr val="dk1"/>
              </a:solidFill>
              <a:latin typeface="Open Sans Light"/>
              <a:ea typeface="Open Sans Light"/>
              <a:cs typeface="Open Sans Light"/>
              <a:sym typeface="Open Sans Light"/>
            </a:endParaRPr>
          </a:p>
        </p:txBody>
      </p:sp>
      <p:cxnSp>
        <p:nvCxnSpPr>
          <p:cNvPr id="321" name="Google Shape;321;p17"/>
          <p:cNvCxnSpPr/>
          <p:nvPr/>
        </p:nvCxnSpPr>
        <p:spPr>
          <a:xfrm>
            <a:off x="6176242" y="1817741"/>
            <a:ext cx="0" cy="3222518"/>
          </a:xfrm>
          <a:prstGeom prst="straightConnector1">
            <a:avLst/>
          </a:prstGeom>
          <a:noFill/>
          <a:ln w="9525" cap="flat" cmpd="sng">
            <a:solidFill>
              <a:schemeClr val="dk1"/>
            </a:solidFill>
            <a:prstDash val="solid"/>
            <a:miter lim="800000"/>
            <a:headEnd type="none" w="sm" len="sm"/>
            <a:tailEnd type="none" w="sm" len="sm"/>
          </a:ln>
        </p:spPr>
      </p:cxnSp>
      <p:pic>
        <p:nvPicPr>
          <p:cNvPr id="322" name="Google Shape;322;p17"/>
          <p:cNvPicPr preferRelativeResize="0"/>
          <p:nvPr/>
        </p:nvPicPr>
        <p:blipFill rotWithShape="1">
          <a:blip r:embed="rId3">
            <a:alphaModFix/>
          </a:blip>
          <a:srcRect/>
          <a:stretch/>
        </p:blipFill>
        <p:spPr>
          <a:xfrm>
            <a:off x="435006" y="1722301"/>
            <a:ext cx="5297915" cy="3927765"/>
          </a:xfrm>
          <a:prstGeom prst="rect">
            <a:avLst/>
          </a:prstGeom>
          <a:noFill/>
          <a:ln>
            <a:noFill/>
          </a:ln>
        </p:spPr>
      </p:pic>
      <p:pic>
        <p:nvPicPr>
          <p:cNvPr id="323" name="Google Shape;323;p17"/>
          <p:cNvPicPr preferRelativeResize="0"/>
          <p:nvPr/>
        </p:nvPicPr>
        <p:blipFill rotWithShape="1">
          <a:blip r:embed="rId4">
            <a:alphaModFix/>
          </a:blip>
          <a:srcRect/>
          <a:stretch/>
        </p:blipFill>
        <p:spPr>
          <a:xfrm>
            <a:off x="6619562" y="1598504"/>
            <a:ext cx="5160292" cy="4026162"/>
          </a:xfrm>
          <a:prstGeom prst="rect">
            <a:avLst/>
          </a:prstGeom>
          <a:noFill/>
          <a:ln>
            <a:noFill/>
          </a:ln>
        </p:spPr>
      </p:pic>
      <p:sp>
        <p:nvSpPr>
          <p:cNvPr id="324" name="Google Shape;324;p1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15</a:t>
            </a:fld>
            <a:endParaRPr dirty="0"/>
          </a:p>
        </p:txBody>
      </p:sp>
      <p:sp>
        <p:nvSpPr>
          <p:cNvPr id="325" name="Google Shape;325;p1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en-GB" dirty="0"/>
              <a:t>The Charisma Effect</a:t>
            </a:r>
          </a:p>
        </p:txBody>
      </p:sp>
      <p:sp>
        <p:nvSpPr>
          <p:cNvPr id="331" name="Google Shape;331;p1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300"/>
              <a:buNone/>
            </a:pPr>
            <a:r>
              <a:rPr lang="en-GB" sz="2300" i="1" dirty="0">
                <a:latin typeface="Open Sans" panose="020B0606030504020204" pitchFamily="34" charset="0"/>
                <a:ea typeface="Open Sans" panose="020B0606030504020204" pitchFamily="34" charset="0"/>
                <a:cs typeface="Open Sans" panose="020B0606030504020204" pitchFamily="34" charset="0"/>
                <a:sym typeface="Open Sans"/>
              </a:rPr>
              <a:t>Saves Lives (1)</a:t>
            </a:r>
            <a:endParaRPr lang="en-GB" i="1" dirty="0"/>
          </a:p>
        </p:txBody>
      </p:sp>
      <p:cxnSp>
        <p:nvCxnSpPr>
          <p:cNvPr id="332" name="Google Shape;332;p18"/>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333" name="Google Shape;333;p18"/>
          <p:cNvSpPr txBox="1"/>
          <p:nvPr/>
        </p:nvSpPr>
        <p:spPr>
          <a:xfrm>
            <a:off x="838200" y="2055250"/>
            <a:ext cx="10515600" cy="3775665"/>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90000"/>
              </a:lnSpc>
              <a:spcBef>
                <a:spcPts val="0"/>
              </a:spcBef>
              <a:spcAft>
                <a:spcPts val="0"/>
              </a:spcAft>
              <a:buClr>
                <a:schemeClr val="dk1"/>
              </a:buClr>
              <a:buSzPts val="2400"/>
              <a:buFont typeface="Merriweather Sans"/>
              <a:buChar char="►"/>
            </a:pPr>
            <a:r>
              <a:rPr lang="de-DE" sz="1800" b="1" i="0" u="none" strike="noStrike" cap="none">
                <a:solidFill>
                  <a:schemeClr val="dk1"/>
                </a:solidFill>
                <a:latin typeface="Open Sans Light"/>
                <a:ea typeface="Open Sans Light"/>
                <a:cs typeface="Open Sans Light"/>
                <a:sym typeface="Open Sans Light"/>
              </a:rPr>
              <a:t> </a:t>
            </a:r>
            <a:r>
              <a:rPr lang="de-DE" sz="1800" b="0" i="1" u="none" strike="noStrike" cap="none">
                <a:solidFill>
                  <a:schemeClr val="dk1"/>
                </a:solidFill>
                <a:latin typeface="Open Sans SemiBold"/>
                <a:ea typeface="Open Sans SemiBold"/>
                <a:cs typeface="Open Sans SemiBold"/>
                <a:sym typeface="Open Sans SemiBold"/>
              </a:rPr>
              <a:t>Charisma </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 coded for 350 speeches given by US governors between March and April 2020 </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265 speeches (75.71%) directly appealed to stay at home</a:t>
            </a:r>
            <a:endParaRPr sz="1400" b="0" i="0" u="none" strike="noStrike" cap="none">
              <a:solidFill>
                <a:srgbClr val="000000"/>
              </a:solidFill>
              <a:latin typeface="Arial"/>
              <a:ea typeface="Arial"/>
              <a:cs typeface="Arial"/>
              <a:sym typeface="Arial"/>
            </a:endParaRPr>
          </a:p>
          <a:p>
            <a:pPr marL="685800" marR="0" lvl="1" indent="-101600" algn="l" rtl="0">
              <a:lnSpc>
                <a:spcPct val="90000"/>
              </a:lnSpc>
              <a:spcBef>
                <a:spcPts val="500"/>
              </a:spcBef>
              <a:spcAft>
                <a:spcPts val="0"/>
              </a:spcAft>
              <a:buClr>
                <a:schemeClr val="dk1"/>
              </a:buClr>
              <a:buSzPts val="2000"/>
              <a:buFont typeface="Arial"/>
              <a:buNone/>
            </a:pPr>
            <a:endParaRPr sz="1800" b="0" i="0" u="none" strike="noStrike" cap="none">
              <a:solidFill>
                <a:schemeClr val="dk1"/>
              </a:solidFill>
              <a:latin typeface="Open Sans Light"/>
              <a:ea typeface="Open Sans Light"/>
              <a:cs typeface="Open Sans Light"/>
              <a:sym typeface="Open Sans Light"/>
            </a:endParaRPr>
          </a:p>
          <a:p>
            <a:pPr marL="228600" marR="0" lvl="0" indent="-228600" algn="l" rtl="0">
              <a:lnSpc>
                <a:spcPct val="90000"/>
              </a:lnSpc>
              <a:spcBef>
                <a:spcPts val="1000"/>
              </a:spcBef>
              <a:spcAft>
                <a:spcPts val="0"/>
              </a:spcAft>
              <a:buClr>
                <a:schemeClr val="dk1"/>
              </a:buClr>
              <a:buSzPts val="2400"/>
              <a:buFont typeface="Merriweather Sans"/>
              <a:buChar char="►"/>
            </a:pPr>
            <a:r>
              <a:rPr lang="de-DE" sz="1800" b="1" i="1" u="none" strike="noStrike" cap="none">
                <a:solidFill>
                  <a:schemeClr val="dk1"/>
                </a:solidFill>
                <a:latin typeface="Open Sans SemiBold"/>
                <a:ea typeface="Open Sans SemiBold"/>
                <a:cs typeface="Open Sans SemiBold"/>
                <a:sym typeface="Open Sans SemiBold"/>
              </a:rPr>
              <a:t>Physical distancing 1 or 7 days after the speeches </a:t>
            </a:r>
            <a:endParaRPr sz="1800" b="0" i="1" u="none" strike="noStrike" cap="none">
              <a:solidFill>
                <a:schemeClr val="dk1"/>
              </a:solidFill>
              <a:latin typeface="Open Sans SemiBold"/>
              <a:ea typeface="Open Sans SemiBold"/>
              <a:cs typeface="Open Sans SemiBold"/>
              <a:sym typeface="Open Sans SemiBold"/>
            </a:endParaRPr>
          </a:p>
          <a:p>
            <a:pPr marL="685800" marR="0" lvl="1" indent="-228600" algn="l" rtl="0">
              <a:lnSpc>
                <a:spcPct val="11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Percentage of residents who stayed at home </a:t>
            </a:r>
            <a:endParaRPr sz="1400" b="0" i="0" u="none" strike="noStrike" cap="none">
              <a:solidFill>
                <a:srgbClr val="000000"/>
              </a:solidFill>
              <a:latin typeface="Arial"/>
              <a:ea typeface="Arial"/>
              <a:cs typeface="Arial"/>
              <a:sym typeface="Arial"/>
            </a:endParaRPr>
          </a:p>
          <a:p>
            <a:pPr marL="685800" marR="0" lvl="1" indent="-228600" algn="l" rtl="0">
              <a:lnSpc>
                <a:spcPct val="11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Home defined as within 100 square meters of their residence </a:t>
            </a:r>
            <a:endParaRPr sz="1400" b="0" i="0" u="none" strike="noStrike" cap="none">
              <a:solidFill>
                <a:srgbClr val="000000"/>
              </a:solidFill>
              <a:latin typeface="Arial"/>
              <a:ea typeface="Arial"/>
              <a:cs typeface="Arial"/>
              <a:sym typeface="Arial"/>
            </a:endParaRPr>
          </a:p>
          <a:p>
            <a:pPr marL="685800" marR="0" lvl="1" indent="-228600" algn="l" rtl="0">
              <a:lnSpc>
                <a:spcPct val="11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Measured through geodata from mobile phones </a:t>
            </a:r>
            <a:endParaRPr sz="1400" b="0" i="0" u="none" strike="noStrike" cap="none">
              <a:solidFill>
                <a:srgbClr val="000000"/>
              </a:solidFill>
              <a:latin typeface="Arial"/>
              <a:ea typeface="Arial"/>
              <a:cs typeface="Arial"/>
              <a:sym typeface="Arial"/>
            </a:endParaRPr>
          </a:p>
          <a:p>
            <a:pPr marL="685800" marR="0" lvl="1" indent="-228600" algn="l" rtl="0">
              <a:lnSpc>
                <a:spcPct val="11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A 10 percentage point increase in the number of charismatic tactics in a speech </a:t>
            </a:r>
            <a:br>
              <a:rPr lang="de-DE" sz="1800" b="0" i="0" u="none" strike="noStrike" cap="none">
                <a:solidFill>
                  <a:schemeClr val="dk1"/>
                </a:solidFill>
                <a:latin typeface="Open Sans Light"/>
                <a:ea typeface="Open Sans Light"/>
                <a:cs typeface="Open Sans Light"/>
                <a:sym typeface="Open Sans Light"/>
              </a:rPr>
            </a:br>
            <a:r>
              <a:rPr lang="de-DE" sz="1800" b="0" i="0" u="none" strike="noStrike" cap="none">
                <a:solidFill>
                  <a:schemeClr val="dk1"/>
                </a:solidFill>
                <a:latin typeface="Open Sans Light"/>
                <a:ea typeface="Open Sans Light"/>
                <a:cs typeface="Open Sans Light"/>
                <a:sym typeface="Open Sans Light"/>
              </a:rPr>
              <a:t>is associated with a 1.10 percentage point increase in physical distancing.</a:t>
            </a:r>
            <a:endParaRPr sz="1400" b="0" i="0" u="none" strike="noStrike" cap="none">
              <a:solidFill>
                <a:srgbClr val="000000"/>
              </a:solidFill>
              <a:latin typeface="Arial"/>
              <a:ea typeface="Arial"/>
              <a:cs typeface="Arial"/>
              <a:sym typeface="Arial"/>
            </a:endParaRPr>
          </a:p>
          <a:p>
            <a:pPr marL="457200" marR="0" lvl="1" indent="0" algn="l" rtl="0">
              <a:lnSpc>
                <a:spcPct val="90000"/>
              </a:lnSpc>
              <a:spcBef>
                <a:spcPts val="500"/>
              </a:spcBef>
              <a:spcAft>
                <a:spcPts val="0"/>
              </a:spcAft>
              <a:buClr>
                <a:schemeClr val="dk1"/>
              </a:buClr>
              <a:buSzPts val="2000"/>
              <a:buFont typeface="Arial"/>
              <a:buNone/>
            </a:pPr>
            <a:endParaRPr sz="1800" b="0" i="0" u="none" strike="noStrike" cap="none">
              <a:solidFill>
                <a:schemeClr val="dk1"/>
              </a:solidFill>
              <a:latin typeface="Open Sans Light"/>
              <a:ea typeface="Open Sans Light"/>
              <a:cs typeface="Open Sans Light"/>
              <a:sym typeface="Open Sans Light"/>
            </a:endParaRPr>
          </a:p>
          <a:p>
            <a:pPr marL="457200" marR="0" lvl="1" indent="0" algn="l" rtl="0">
              <a:lnSpc>
                <a:spcPct val="90000"/>
              </a:lnSpc>
              <a:spcBef>
                <a:spcPts val="500"/>
              </a:spcBef>
              <a:spcAft>
                <a:spcPts val="0"/>
              </a:spcAft>
              <a:buClr>
                <a:schemeClr val="dk1"/>
              </a:buClr>
              <a:buSzPts val="2000"/>
              <a:buFont typeface="Arial"/>
              <a:buNone/>
            </a:pPr>
            <a:r>
              <a:rPr lang="de-DE" sz="1800" b="0" i="0" u="none" strike="noStrike" cap="none">
                <a:solidFill>
                  <a:schemeClr val="dk1"/>
                </a:solidFill>
                <a:latin typeface="Open Sans Light"/>
                <a:ea typeface="Open Sans Light"/>
                <a:cs typeface="Open Sans Light"/>
                <a:sym typeface="Open Sans Light"/>
              </a:rPr>
              <a:t>(Jensen et al., 2021) </a:t>
            </a:r>
            <a:endParaRPr sz="1400" b="0" i="0" u="none" strike="noStrike" cap="none">
              <a:solidFill>
                <a:srgbClr val="000000"/>
              </a:solidFill>
              <a:latin typeface="Arial"/>
              <a:ea typeface="Arial"/>
              <a:cs typeface="Arial"/>
              <a:sym typeface="Arial"/>
            </a:endParaRPr>
          </a:p>
        </p:txBody>
      </p:sp>
      <p:sp>
        <p:nvSpPr>
          <p:cNvPr id="334" name="Google Shape;334;p1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16</a:t>
            </a:fld>
            <a:endParaRPr dirty="0"/>
          </a:p>
        </p:txBody>
      </p:sp>
      <p:sp>
        <p:nvSpPr>
          <p:cNvPr id="335" name="Google Shape;335;p1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581526" y="2274819"/>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000"/>
              <a:buNone/>
            </a:pPr>
            <a:r>
              <a:rPr lang="de-DE" sz="4000"/>
              <a:t>Identifying </a:t>
            </a:r>
            <a:br>
              <a:rPr lang="de-DE" sz="4000"/>
            </a:br>
            <a:r>
              <a:rPr lang="de-DE" sz="4000"/>
              <a:t>Charisma -</a:t>
            </a:r>
            <a:endParaRPr/>
          </a:p>
        </p:txBody>
      </p:sp>
      <p:sp>
        <p:nvSpPr>
          <p:cNvPr id="341" name="Google Shape;341;p20"/>
          <p:cNvSpPr txBox="1">
            <a:spLocks noGrp="1"/>
          </p:cNvSpPr>
          <p:nvPr>
            <p:ph type="body" idx="1"/>
          </p:nvPr>
        </p:nvSpPr>
        <p:spPr>
          <a:xfrm>
            <a:off x="581526" y="3056043"/>
            <a:ext cx="5257800" cy="116684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GB" sz="4000" dirty="0">
                <a:latin typeface="Open Sans" panose="020B0606030504020204" pitchFamily="34" charset="0"/>
                <a:ea typeface="Open Sans" panose="020B0606030504020204" pitchFamily="34" charset="0"/>
                <a:cs typeface="Open Sans" panose="020B0606030504020204" pitchFamily="34" charset="0"/>
                <a:sym typeface="Open Sans"/>
              </a:rPr>
              <a:t>Effect, yes, but can </a:t>
            </a:r>
            <a:br>
              <a:rPr lang="en-GB" sz="4000" dirty="0">
                <a:latin typeface="Open Sans" panose="020B0606030504020204" pitchFamily="34" charset="0"/>
                <a:ea typeface="Open Sans" panose="020B0606030504020204" pitchFamily="34" charset="0"/>
                <a:cs typeface="Open Sans" panose="020B0606030504020204" pitchFamily="34" charset="0"/>
                <a:sym typeface="Open Sans"/>
              </a:rPr>
            </a:br>
            <a:r>
              <a:rPr lang="en-GB" sz="4000" dirty="0">
                <a:latin typeface="Open Sans" panose="020B0606030504020204" pitchFamily="34" charset="0"/>
                <a:ea typeface="Open Sans" panose="020B0606030504020204" pitchFamily="34" charset="0"/>
                <a:cs typeface="Open Sans" panose="020B0606030504020204" pitchFamily="34" charset="0"/>
                <a:sym typeface="Open Sans"/>
              </a:rPr>
              <a:t>I learn charisma?</a:t>
            </a:r>
            <a:endParaRPr lang="en-GB" dirty="0"/>
          </a:p>
        </p:txBody>
      </p:sp>
      <p:pic>
        <p:nvPicPr>
          <p:cNvPr id="342" name="Google Shape;342;p20"/>
          <p:cNvPicPr preferRelativeResize="0"/>
          <p:nvPr/>
        </p:nvPicPr>
        <p:blipFill rotWithShape="1">
          <a:blip r:embed="rId3">
            <a:alphaModFix/>
          </a:blip>
          <a:srcRect/>
          <a:stretch/>
        </p:blipFill>
        <p:spPr>
          <a:xfrm>
            <a:off x="7379368" y="-23530"/>
            <a:ext cx="4824150" cy="6608180"/>
          </a:xfrm>
          <a:prstGeom prst="rect">
            <a:avLst/>
          </a:prstGeom>
          <a:noFill/>
          <a:ln>
            <a:noFill/>
          </a:ln>
        </p:spPr>
      </p:pic>
      <p:sp>
        <p:nvSpPr>
          <p:cNvPr id="343" name="Google Shape;343;p20"/>
          <p:cNvSpPr/>
          <p:nvPr/>
        </p:nvSpPr>
        <p:spPr>
          <a:xfrm>
            <a:off x="7364680" y="-9246"/>
            <a:ext cx="4838838" cy="6591264"/>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44" name="Google Shape;344;p2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17</a:t>
            </a:fld>
            <a:endParaRPr dirty="0"/>
          </a:p>
        </p:txBody>
      </p:sp>
      <p:sp>
        <p:nvSpPr>
          <p:cNvPr id="345" name="Google Shape;345;p2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Study Design-</a:t>
            </a:r>
            <a:endParaRPr/>
          </a:p>
        </p:txBody>
      </p:sp>
      <p:sp>
        <p:nvSpPr>
          <p:cNvPr id="351" name="Google Shape;351;p2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Can Charisma be taught?</a:t>
            </a:r>
            <a:endParaRPr lang="en-GB" i="1" dirty="0"/>
          </a:p>
        </p:txBody>
      </p:sp>
      <p:cxnSp>
        <p:nvCxnSpPr>
          <p:cNvPr id="352" name="Google Shape;352;p21"/>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353" name="Google Shape;353;p21"/>
          <p:cNvSpPr/>
          <p:nvPr/>
        </p:nvSpPr>
        <p:spPr>
          <a:xfrm>
            <a:off x="1621457" y="2574771"/>
            <a:ext cx="8355330" cy="143620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endParaRPr sz="1400" b="0" i="0" u="none" strike="noStrike" cap="none">
              <a:solidFill>
                <a:schemeClr val="lt1"/>
              </a:solidFill>
              <a:latin typeface="Open Sans Light"/>
              <a:ea typeface="Open Sans Light"/>
              <a:cs typeface="Open Sans Light"/>
              <a:sym typeface="Open Sans Light"/>
            </a:endParaRPr>
          </a:p>
        </p:txBody>
      </p:sp>
      <p:sp>
        <p:nvSpPr>
          <p:cNvPr id="354" name="Google Shape;354;p21"/>
          <p:cNvSpPr/>
          <p:nvPr/>
        </p:nvSpPr>
        <p:spPr>
          <a:xfrm>
            <a:off x="1621457" y="4481593"/>
            <a:ext cx="8355330" cy="143620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endParaRPr sz="1400" b="0" i="0" u="none" strike="noStrike" cap="none">
              <a:solidFill>
                <a:schemeClr val="lt1"/>
              </a:solidFill>
              <a:latin typeface="Open Sans Light"/>
              <a:ea typeface="Open Sans Light"/>
              <a:cs typeface="Open Sans Light"/>
              <a:sym typeface="Open Sans Light"/>
            </a:endParaRPr>
          </a:p>
        </p:txBody>
      </p:sp>
      <p:sp>
        <p:nvSpPr>
          <p:cNvPr id="355" name="Google Shape;355;p21"/>
          <p:cNvSpPr/>
          <p:nvPr/>
        </p:nvSpPr>
        <p:spPr>
          <a:xfrm>
            <a:off x="5900563" y="2791394"/>
            <a:ext cx="1695780" cy="1106424"/>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Charisma t1</a:t>
            </a:r>
            <a:endParaRPr sz="1400" b="0" i="0" u="none" strike="noStrike" cap="none">
              <a:solidFill>
                <a:srgbClr val="000000"/>
              </a:solidFill>
              <a:latin typeface="Arial"/>
              <a:ea typeface="Arial"/>
              <a:cs typeface="Arial"/>
              <a:sym typeface="Arial"/>
            </a:endParaRPr>
          </a:p>
        </p:txBody>
      </p:sp>
      <p:sp>
        <p:nvSpPr>
          <p:cNvPr id="356" name="Google Shape;356;p21"/>
          <p:cNvSpPr/>
          <p:nvPr/>
        </p:nvSpPr>
        <p:spPr>
          <a:xfrm>
            <a:off x="2010077" y="2771963"/>
            <a:ext cx="1695780" cy="1106424"/>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Charisma t0</a:t>
            </a:r>
            <a:endParaRPr sz="1400" b="0" i="0" u="none" strike="noStrike" cap="none">
              <a:solidFill>
                <a:srgbClr val="000000"/>
              </a:solidFill>
              <a:latin typeface="Arial"/>
              <a:ea typeface="Arial"/>
              <a:cs typeface="Arial"/>
              <a:sym typeface="Arial"/>
            </a:endParaRPr>
          </a:p>
        </p:txBody>
      </p:sp>
      <p:sp>
        <p:nvSpPr>
          <p:cNvPr id="357" name="Google Shape;357;p21"/>
          <p:cNvSpPr/>
          <p:nvPr/>
        </p:nvSpPr>
        <p:spPr>
          <a:xfrm>
            <a:off x="5900563" y="4665914"/>
            <a:ext cx="1695780" cy="1106424"/>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Charisma t1</a:t>
            </a:r>
            <a:endParaRPr sz="1400" b="0" i="0" u="none" strike="noStrike" cap="none">
              <a:solidFill>
                <a:srgbClr val="000000"/>
              </a:solidFill>
              <a:latin typeface="Arial"/>
              <a:ea typeface="Arial"/>
              <a:cs typeface="Arial"/>
              <a:sym typeface="Arial"/>
            </a:endParaRPr>
          </a:p>
        </p:txBody>
      </p:sp>
      <p:sp>
        <p:nvSpPr>
          <p:cNvPr id="358" name="Google Shape;358;p21"/>
          <p:cNvSpPr/>
          <p:nvPr/>
        </p:nvSpPr>
        <p:spPr>
          <a:xfrm>
            <a:off x="2010077" y="4646483"/>
            <a:ext cx="1695780" cy="1106424"/>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Charisma t0</a:t>
            </a:r>
            <a:endParaRPr sz="1400" b="0" i="0" u="none" strike="noStrike" cap="none">
              <a:solidFill>
                <a:srgbClr val="000000"/>
              </a:solidFill>
              <a:latin typeface="Arial"/>
              <a:ea typeface="Arial"/>
              <a:cs typeface="Arial"/>
              <a:sym typeface="Arial"/>
            </a:endParaRPr>
          </a:p>
        </p:txBody>
      </p:sp>
      <p:sp>
        <p:nvSpPr>
          <p:cNvPr id="359" name="Google Shape;359;p21"/>
          <p:cNvSpPr/>
          <p:nvPr/>
        </p:nvSpPr>
        <p:spPr>
          <a:xfrm>
            <a:off x="4058356" y="2993705"/>
            <a:ext cx="1489710" cy="66294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Intervention</a:t>
            </a:r>
            <a:endParaRPr sz="1400" b="0" i="0" u="none" strike="noStrike" cap="none">
              <a:solidFill>
                <a:srgbClr val="000000"/>
              </a:solidFill>
              <a:latin typeface="Arial"/>
              <a:ea typeface="Arial"/>
              <a:cs typeface="Arial"/>
              <a:sym typeface="Arial"/>
            </a:endParaRPr>
          </a:p>
        </p:txBody>
      </p:sp>
      <p:sp>
        <p:nvSpPr>
          <p:cNvPr id="360" name="Google Shape;360;p21"/>
          <p:cNvSpPr/>
          <p:nvPr/>
        </p:nvSpPr>
        <p:spPr>
          <a:xfrm>
            <a:off x="7849067" y="4899086"/>
            <a:ext cx="1489710" cy="66294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Intervention</a:t>
            </a:r>
            <a:endParaRPr sz="1400" b="0" i="0" u="none" strike="noStrike" cap="none">
              <a:solidFill>
                <a:srgbClr val="000000"/>
              </a:solidFill>
              <a:latin typeface="Arial"/>
              <a:ea typeface="Arial"/>
              <a:cs typeface="Arial"/>
              <a:sym typeface="Arial"/>
            </a:endParaRPr>
          </a:p>
        </p:txBody>
      </p:sp>
      <p:sp>
        <p:nvSpPr>
          <p:cNvPr id="361" name="Google Shape;361;p21"/>
          <p:cNvSpPr/>
          <p:nvPr/>
        </p:nvSpPr>
        <p:spPr>
          <a:xfrm rot="5400000">
            <a:off x="5823958" y="1016915"/>
            <a:ext cx="311898" cy="1996061"/>
          </a:xfrm>
          <a:prstGeom prst="leftBrace">
            <a:avLst>
              <a:gd name="adj1" fmla="val 8333"/>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endParaRPr sz="1400" b="0" i="0" u="none" strike="noStrike" cap="none">
              <a:solidFill>
                <a:schemeClr val="dk1"/>
              </a:solidFill>
              <a:latin typeface="Open Sans Light"/>
              <a:ea typeface="Open Sans Light"/>
              <a:cs typeface="Open Sans Light"/>
              <a:sym typeface="Open Sans Light"/>
            </a:endParaRPr>
          </a:p>
        </p:txBody>
      </p:sp>
      <p:sp>
        <p:nvSpPr>
          <p:cNvPr id="362" name="Google Shape;362;p21"/>
          <p:cNvSpPr txBox="1"/>
          <p:nvPr/>
        </p:nvSpPr>
        <p:spPr>
          <a:xfrm>
            <a:off x="5548065" y="1521756"/>
            <a:ext cx="10461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400" b="0" i="0" u="none" strike="noStrike" cap="none">
                <a:solidFill>
                  <a:schemeClr val="dk1"/>
                </a:solidFill>
                <a:latin typeface="Open Sans Light"/>
                <a:ea typeface="Open Sans Light"/>
                <a:cs typeface="Open Sans Light"/>
                <a:sym typeface="Open Sans Light"/>
              </a:rPr>
              <a:t>3 Month </a:t>
            </a:r>
            <a:endParaRPr sz="1400" b="0" i="0" u="none" strike="noStrike" cap="none">
              <a:solidFill>
                <a:srgbClr val="000000"/>
              </a:solidFill>
              <a:latin typeface="Open Sans Light"/>
              <a:ea typeface="Open Sans Light"/>
              <a:cs typeface="Open Sans Light"/>
              <a:sym typeface="Open Sans Light"/>
            </a:endParaRPr>
          </a:p>
        </p:txBody>
      </p:sp>
      <p:sp>
        <p:nvSpPr>
          <p:cNvPr id="363" name="Google Shape;363;p21"/>
          <p:cNvSpPr/>
          <p:nvPr/>
        </p:nvSpPr>
        <p:spPr>
          <a:xfrm rot="5400000">
            <a:off x="3581400" y="1016915"/>
            <a:ext cx="311898" cy="1996061"/>
          </a:xfrm>
          <a:prstGeom prst="leftBrace">
            <a:avLst>
              <a:gd name="adj1" fmla="val 8333"/>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endParaRPr sz="1400" b="0" i="0" u="none" strike="noStrike" cap="none">
              <a:solidFill>
                <a:schemeClr val="dk1"/>
              </a:solidFill>
              <a:latin typeface="Open Sans Light"/>
              <a:ea typeface="Open Sans Light"/>
              <a:cs typeface="Open Sans Light"/>
              <a:sym typeface="Open Sans Light"/>
            </a:endParaRPr>
          </a:p>
        </p:txBody>
      </p:sp>
      <p:sp>
        <p:nvSpPr>
          <p:cNvPr id="364" name="Google Shape;364;p21"/>
          <p:cNvSpPr txBox="1"/>
          <p:nvPr/>
        </p:nvSpPr>
        <p:spPr>
          <a:xfrm>
            <a:off x="3305508" y="1521756"/>
            <a:ext cx="89928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400" b="0" i="0" u="none" strike="noStrike" cap="none">
                <a:solidFill>
                  <a:schemeClr val="dk1"/>
                </a:solidFill>
                <a:latin typeface="Open Sans Light"/>
                <a:ea typeface="Open Sans Light"/>
                <a:cs typeface="Open Sans Light"/>
                <a:sym typeface="Open Sans Light"/>
              </a:rPr>
              <a:t>1 Month</a:t>
            </a:r>
            <a:endParaRPr sz="1400" b="0" i="0" u="none" strike="noStrike" cap="none">
              <a:solidFill>
                <a:srgbClr val="000000"/>
              </a:solidFill>
              <a:latin typeface="Open Sans Light"/>
              <a:ea typeface="Open Sans Light"/>
              <a:cs typeface="Open Sans Light"/>
              <a:sym typeface="Open Sans Light"/>
            </a:endParaRPr>
          </a:p>
        </p:txBody>
      </p:sp>
      <p:sp>
        <p:nvSpPr>
          <p:cNvPr id="365" name="Google Shape;365;p21"/>
          <p:cNvSpPr txBox="1"/>
          <p:nvPr/>
        </p:nvSpPr>
        <p:spPr>
          <a:xfrm>
            <a:off x="1621457" y="2273217"/>
            <a:ext cx="22174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400" b="0" i="0" u="none" strike="noStrike" cap="none">
                <a:solidFill>
                  <a:schemeClr val="dk1"/>
                </a:solidFill>
                <a:latin typeface="Open Sans Light"/>
                <a:ea typeface="Open Sans Light"/>
                <a:cs typeface="Open Sans Light"/>
                <a:sym typeface="Open Sans Light"/>
              </a:rPr>
              <a:t>Experimental Group</a:t>
            </a:r>
            <a:endParaRPr sz="1400" b="0" i="0" u="none" strike="noStrike" cap="none">
              <a:solidFill>
                <a:srgbClr val="000000"/>
              </a:solidFill>
              <a:latin typeface="Arial"/>
              <a:ea typeface="Arial"/>
              <a:cs typeface="Arial"/>
              <a:sym typeface="Arial"/>
            </a:endParaRPr>
          </a:p>
        </p:txBody>
      </p:sp>
      <p:sp>
        <p:nvSpPr>
          <p:cNvPr id="366" name="Google Shape;366;p21"/>
          <p:cNvSpPr txBox="1"/>
          <p:nvPr/>
        </p:nvSpPr>
        <p:spPr>
          <a:xfrm>
            <a:off x="1610027" y="4124877"/>
            <a:ext cx="22174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400" b="0" i="0" u="none" strike="noStrike" cap="none">
                <a:solidFill>
                  <a:schemeClr val="dk1"/>
                </a:solidFill>
                <a:latin typeface="Open Sans Light"/>
                <a:ea typeface="Open Sans Light"/>
                <a:cs typeface="Open Sans Light"/>
                <a:sym typeface="Open Sans Light"/>
              </a:rPr>
              <a:t>Control Group</a:t>
            </a:r>
            <a:endParaRPr sz="1400" b="0" i="0" u="none" strike="noStrike" cap="none">
              <a:solidFill>
                <a:srgbClr val="000000"/>
              </a:solidFill>
              <a:latin typeface="Arial"/>
              <a:ea typeface="Arial"/>
              <a:cs typeface="Arial"/>
              <a:sym typeface="Arial"/>
            </a:endParaRPr>
          </a:p>
        </p:txBody>
      </p:sp>
      <p:sp>
        <p:nvSpPr>
          <p:cNvPr id="367" name="Google Shape;367;p21"/>
          <p:cNvSpPr txBox="1"/>
          <p:nvPr/>
        </p:nvSpPr>
        <p:spPr>
          <a:xfrm>
            <a:off x="8724427" y="5979519"/>
            <a:ext cx="250472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900" b="0" i="0" u="none" strike="noStrike" cap="none">
                <a:solidFill>
                  <a:schemeClr val="dk1"/>
                </a:solidFill>
                <a:latin typeface="Open Sans Light"/>
                <a:ea typeface="Open Sans Light"/>
                <a:cs typeface="Open Sans Light"/>
                <a:sym typeface="Open Sans Light"/>
              </a:rPr>
              <a:t>(Antonakis et al., 2011)</a:t>
            </a:r>
            <a:endParaRPr sz="1400" b="0" i="0" u="none" strike="noStrike" cap="none">
              <a:solidFill>
                <a:srgbClr val="000000"/>
              </a:solidFill>
              <a:latin typeface="Arial"/>
              <a:ea typeface="Arial"/>
              <a:cs typeface="Arial"/>
              <a:sym typeface="Arial"/>
            </a:endParaRPr>
          </a:p>
        </p:txBody>
      </p:sp>
      <p:sp>
        <p:nvSpPr>
          <p:cNvPr id="368" name="Google Shape;368;p2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18</a:t>
            </a:fld>
            <a:endParaRPr dirty="0"/>
          </a:p>
        </p:txBody>
      </p:sp>
      <p:sp>
        <p:nvSpPr>
          <p:cNvPr id="369" name="Google Shape;369;p2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Results (1)</a:t>
            </a:r>
            <a:endParaRPr/>
          </a:p>
        </p:txBody>
      </p:sp>
      <p:sp>
        <p:nvSpPr>
          <p:cNvPr id="375" name="Google Shape;375;p2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Can Charisma be taught?</a:t>
            </a:r>
            <a:endParaRPr lang="en-GB" i="1" dirty="0"/>
          </a:p>
        </p:txBody>
      </p:sp>
      <p:cxnSp>
        <p:nvCxnSpPr>
          <p:cNvPr id="376" name="Google Shape;376;p22"/>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grpSp>
        <p:nvGrpSpPr>
          <p:cNvPr id="377" name="Google Shape;377;p22"/>
          <p:cNvGrpSpPr/>
          <p:nvPr/>
        </p:nvGrpSpPr>
        <p:grpSpPr>
          <a:xfrm>
            <a:off x="2644435" y="1540630"/>
            <a:ext cx="7873259" cy="4798017"/>
            <a:chOff x="2644435" y="1540630"/>
            <a:chExt cx="7873259" cy="4798017"/>
          </a:xfrm>
        </p:grpSpPr>
        <p:sp>
          <p:nvSpPr>
            <p:cNvPr id="378" name="Google Shape;378;p22"/>
            <p:cNvSpPr txBox="1"/>
            <p:nvPr/>
          </p:nvSpPr>
          <p:spPr>
            <a:xfrm>
              <a:off x="8012974" y="6107855"/>
              <a:ext cx="250472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900" b="0" i="0" u="none" strike="noStrike" cap="none">
                  <a:solidFill>
                    <a:schemeClr val="dk1"/>
                  </a:solidFill>
                  <a:latin typeface="Open Sans Light"/>
                  <a:ea typeface="Open Sans Light"/>
                  <a:cs typeface="Open Sans Light"/>
                  <a:sym typeface="Open Sans Light"/>
                </a:rPr>
                <a:t>(Antonakis et al., 2011)</a:t>
              </a:r>
              <a:endParaRPr sz="900" b="0" i="0" u="none" strike="noStrike" cap="none">
                <a:solidFill>
                  <a:schemeClr val="dk1"/>
                </a:solidFill>
                <a:latin typeface="Open Sans Light"/>
                <a:ea typeface="Open Sans Light"/>
                <a:cs typeface="Open Sans Light"/>
                <a:sym typeface="Open Sans Light"/>
              </a:endParaRPr>
            </a:p>
          </p:txBody>
        </p:sp>
        <p:graphicFrame>
          <p:nvGraphicFramePr>
            <p:cNvPr id="379" name="Google Shape;379;p22"/>
            <p:cNvGraphicFramePr/>
            <p:nvPr/>
          </p:nvGraphicFramePr>
          <p:xfrm>
            <a:off x="2644435" y="1540630"/>
            <a:ext cx="6903131" cy="4489749"/>
          </p:xfrm>
          <a:graphic>
            <a:graphicData uri="http://schemas.openxmlformats.org/drawingml/2006/chart">
              <c:chart xmlns:c="http://schemas.openxmlformats.org/drawingml/2006/chart" xmlns:r="http://schemas.openxmlformats.org/officeDocument/2006/relationships" r:id="rId3"/>
            </a:graphicData>
          </a:graphic>
        </p:graphicFrame>
        <p:sp>
          <p:nvSpPr>
            <p:cNvPr id="380" name="Google Shape;380;p22"/>
            <p:cNvSpPr txBox="1"/>
            <p:nvPr/>
          </p:nvSpPr>
          <p:spPr>
            <a:xfrm>
              <a:off x="3681150" y="5074581"/>
              <a:ext cx="241485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Charisma pre intervention</a:t>
              </a:r>
              <a:endParaRPr lang="en-GB" sz="1400" b="0" i="0" u="none" strike="noStrike" cap="none">
                <a:solidFill>
                  <a:srgbClr val="000000"/>
                </a:solidFill>
                <a:latin typeface="Arial"/>
                <a:ea typeface="Arial"/>
                <a:cs typeface="Arial"/>
                <a:sym typeface="Arial"/>
              </a:endParaRPr>
            </a:p>
          </p:txBody>
        </p:sp>
        <p:sp>
          <p:nvSpPr>
            <p:cNvPr id="381" name="Google Shape;381;p22"/>
            <p:cNvSpPr txBox="1"/>
            <p:nvPr/>
          </p:nvSpPr>
          <p:spPr>
            <a:xfrm>
              <a:off x="6690558" y="5074581"/>
              <a:ext cx="2707442"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Charisma post intervention</a:t>
              </a:r>
              <a:endParaRPr lang="en-GB" sz="1400" b="0" i="0" u="none" strike="noStrike" cap="none">
                <a:solidFill>
                  <a:srgbClr val="000000"/>
                </a:solidFill>
                <a:latin typeface="Arial"/>
                <a:ea typeface="Arial"/>
                <a:cs typeface="Arial"/>
                <a:sym typeface="Arial"/>
              </a:endParaRPr>
            </a:p>
          </p:txBody>
        </p:sp>
        <p:sp>
          <p:nvSpPr>
            <p:cNvPr id="382" name="Google Shape;382;p22"/>
            <p:cNvSpPr txBox="1"/>
            <p:nvPr/>
          </p:nvSpPr>
          <p:spPr>
            <a:xfrm>
              <a:off x="6498257" y="5420457"/>
              <a:ext cx="2217420" cy="27695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2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Experimental Group</a:t>
              </a:r>
              <a:endParaRPr sz="1400" b="0" i="0" u="none" strike="noStrike" cap="none" dirty="0">
                <a:solidFill>
                  <a:srgbClr val="000000"/>
                </a:solidFill>
                <a:latin typeface="Arial"/>
                <a:ea typeface="Arial"/>
                <a:cs typeface="Arial"/>
                <a:sym typeface="Arial"/>
              </a:endParaRPr>
            </a:p>
          </p:txBody>
        </p:sp>
        <p:sp>
          <p:nvSpPr>
            <p:cNvPr id="383" name="Google Shape;383;p22"/>
            <p:cNvSpPr txBox="1"/>
            <p:nvPr/>
          </p:nvSpPr>
          <p:spPr>
            <a:xfrm>
              <a:off x="4099659" y="5420458"/>
              <a:ext cx="2217420" cy="27695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2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Control Group</a:t>
              </a:r>
              <a:endParaRPr sz="1400" b="0" i="0" u="none" strike="noStrike" cap="none" dirty="0">
                <a:solidFill>
                  <a:srgbClr val="000000"/>
                </a:solidFill>
                <a:latin typeface="Arial"/>
                <a:ea typeface="Arial"/>
                <a:cs typeface="Arial"/>
                <a:sym typeface="Arial"/>
              </a:endParaRPr>
            </a:p>
          </p:txBody>
        </p:sp>
        <p:sp>
          <p:nvSpPr>
            <p:cNvPr id="384" name="Google Shape;384;p22"/>
            <p:cNvSpPr txBox="1"/>
            <p:nvPr/>
          </p:nvSpPr>
          <p:spPr>
            <a:xfrm>
              <a:off x="4086959" y="5674458"/>
              <a:ext cx="2217420" cy="27695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2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Linear (Control Group)</a:t>
              </a:r>
              <a:endParaRPr sz="1400" b="0" i="0" u="none" strike="noStrike" cap="none" dirty="0">
                <a:solidFill>
                  <a:srgbClr val="000000"/>
                </a:solidFill>
                <a:latin typeface="Arial"/>
                <a:ea typeface="Arial"/>
                <a:cs typeface="Arial"/>
                <a:sym typeface="Arial"/>
              </a:endParaRPr>
            </a:p>
          </p:txBody>
        </p:sp>
        <p:sp>
          <p:nvSpPr>
            <p:cNvPr id="385" name="Google Shape;385;p22"/>
            <p:cNvSpPr txBox="1"/>
            <p:nvPr/>
          </p:nvSpPr>
          <p:spPr>
            <a:xfrm>
              <a:off x="6498257" y="5674457"/>
              <a:ext cx="2217420" cy="27695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2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Linear (Experimental Group)</a:t>
              </a:r>
              <a:endParaRPr sz="1400" b="0" i="0" u="none" strike="noStrike" cap="none" dirty="0">
                <a:solidFill>
                  <a:srgbClr val="000000"/>
                </a:solidFill>
                <a:latin typeface="Arial"/>
                <a:ea typeface="Arial"/>
                <a:cs typeface="Arial"/>
                <a:sym typeface="Arial"/>
              </a:endParaRPr>
            </a:p>
          </p:txBody>
        </p:sp>
      </p:grpSp>
      <p:sp>
        <p:nvSpPr>
          <p:cNvPr id="386" name="Google Shape;386;p2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19</a:t>
            </a:fld>
            <a:endParaRPr dirty="0"/>
          </a:p>
        </p:txBody>
      </p:sp>
      <p:sp>
        <p:nvSpPr>
          <p:cNvPr id="387" name="Google Shape;387;p2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Agenda</a:t>
            </a:r>
            <a:endParaRPr/>
          </a:p>
        </p:txBody>
      </p:sp>
      <p:sp>
        <p:nvSpPr>
          <p:cNvPr id="98" name="Google Shape;98;p3"/>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Day 1</a:t>
            </a:r>
            <a:endParaRPr i="1" dirty="0"/>
          </a:p>
        </p:txBody>
      </p:sp>
      <p:cxnSp>
        <p:nvCxnSpPr>
          <p:cNvPr id="99" name="Google Shape;99;p3"/>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grpSp>
        <p:nvGrpSpPr>
          <p:cNvPr id="100" name="Google Shape;100;p3"/>
          <p:cNvGrpSpPr/>
          <p:nvPr/>
        </p:nvGrpSpPr>
        <p:grpSpPr>
          <a:xfrm>
            <a:off x="893284" y="1390563"/>
            <a:ext cx="364965" cy="364965"/>
            <a:chOff x="1143338" y="1562886"/>
            <a:chExt cx="714707" cy="714707"/>
          </a:xfrm>
        </p:grpSpPr>
        <p:sp>
          <p:nvSpPr>
            <p:cNvPr id="101" name="Google Shape;101;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2" name="Google Shape;102;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03" name="Google Shape;103;p3"/>
          <p:cNvGrpSpPr/>
          <p:nvPr/>
        </p:nvGrpSpPr>
        <p:grpSpPr>
          <a:xfrm>
            <a:off x="893283" y="1971672"/>
            <a:ext cx="364965" cy="364965"/>
            <a:chOff x="1143338" y="1562886"/>
            <a:chExt cx="714707" cy="714707"/>
          </a:xfrm>
        </p:grpSpPr>
        <p:sp>
          <p:nvSpPr>
            <p:cNvPr id="104" name="Google Shape;104;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5" name="Google Shape;105;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06" name="Google Shape;106;p3"/>
          <p:cNvGrpSpPr/>
          <p:nvPr/>
        </p:nvGrpSpPr>
        <p:grpSpPr>
          <a:xfrm>
            <a:off x="893281" y="2762860"/>
            <a:ext cx="364965" cy="364965"/>
            <a:chOff x="1143338" y="1562886"/>
            <a:chExt cx="714707" cy="714707"/>
          </a:xfrm>
        </p:grpSpPr>
        <p:sp>
          <p:nvSpPr>
            <p:cNvPr id="107" name="Google Shape;107;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8" name="Google Shape;108;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09" name="Google Shape;109;p3"/>
          <p:cNvGrpSpPr/>
          <p:nvPr/>
        </p:nvGrpSpPr>
        <p:grpSpPr>
          <a:xfrm>
            <a:off x="893281" y="4483303"/>
            <a:ext cx="364965" cy="364965"/>
            <a:chOff x="1143338" y="1562886"/>
            <a:chExt cx="714707" cy="714707"/>
          </a:xfrm>
        </p:grpSpPr>
        <p:sp>
          <p:nvSpPr>
            <p:cNvPr id="110" name="Google Shape;110;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11" name="Google Shape;111;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12" name="Google Shape;112;p3"/>
          <p:cNvGrpSpPr/>
          <p:nvPr/>
        </p:nvGrpSpPr>
        <p:grpSpPr>
          <a:xfrm>
            <a:off x="893278" y="5264204"/>
            <a:ext cx="364965" cy="364965"/>
            <a:chOff x="1143338" y="1562886"/>
            <a:chExt cx="714707" cy="714707"/>
          </a:xfrm>
        </p:grpSpPr>
        <p:sp>
          <p:nvSpPr>
            <p:cNvPr id="113" name="Google Shape;113;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14" name="Google Shape;114;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15" name="Google Shape;115;p3"/>
          <p:cNvGrpSpPr/>
          <p:nvPr/>
        </p:nvGrpSpPr>
        <p:grpSpPr>
          <a:xfrm>
            <a:off x="893277" y="5791925"/>
            <a:ext cx="364965" cy="364965"/>
            <a:chOff x="1143338" y="1562886"/>
            <a:chExt cx="714707" cy="714707"/>
          </a:xfrm>
        </p:grpSpPr>
        <p:sp>
          <p:nvSpPr>
            <p:cNvPr id="116" name="Google Shape;116;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17" name="Google Shape;117;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118" name="Google Shape;118;p3"/>
          <p:cNvSpPr txBox="1"/>
          <p:nvPr/>
        </p:nvSpPr>
        <p:spPr>
          <a:xfrm>
            <a:off x="1645920" y="1425395"/>
            <a:ext cx="288304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Introduction</a:t>
            </a:r>
            <a:endParaRPr sz="1400" b="0" i="0" u="none" strike="noStrike" cap="none">
              <a:solidFill>
                <a:srgbClr val="000000"/>
              </a:solidFill>
              <a:latin typeface="Arial"/>
              <a:ea typeface="Arial"/>
              <a:cs typeface="Arial"/>
              <a:sym typeface="Arial"/>
            </a:endParaRPr>
          </a:p>
        </p:txBody>
      </p:sp>
      <p:sp>
        <p:nvSpPr>
          <p:cNvPr id="119" name="Google Shape;119;p3"/>
          <p:cNvSpPr txBox="1"/>
          <p:nvPr/>
        </p:nvSpPr>
        <p:spPr>
          <a:xfrm>
            <a:off x="1645919" y="2008948"/>
            <a:ext cx="4450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Your Motivational Speech – </a:t>
            </a:r>
            <a:r>
              <a:rPr lang="de-DE" sz="1600" b="0" i="1" u="none" strike="noStrike" cap="none">
                <a:solidFill>
                  <a:schemeClr val="dk1"/>
                </a:solidFill>
                <a:latin typeface="Open Sans SemiBold"/>
                <a:ea typeface="Open Sans SemiBold"/>
                <a:cs typeface="Open Sans SemiBold"/>
                <a:sym typeface="Open Sans SemiBold"/>
              </a:rPr>
              <a:t>The Foundation for the After-Effect</a:t>
            </a:r>
            <a:endParaRPr sz="1400" b="0" i="0" u="none" strike="noStrike" cap="none">
              <a:solidFill>
                <a:srgbClr val="000000"/>
              </a:solidFill>
              <a:latin typeface="Arial"/>
              <a:ea typeface="Arial"/>
              <a:cs typeface="Arial"/>
              <a:sym typeface="Arial"/>
            </a:endParaRPr>
          </a:p>
        </p:txBody>
      </p:sp>
      <p:sp>
        <p:nvSpPr>
          <p:cNvPr id="120" name="Google Shape;120;p3"/>
          <p:cNvSpPr txBox="1"/>
          <p:nvPr/>
        </p:nvSpPr>
        <p:spPr>
          <a:xfrm>
            <a:off x="1645919" y="2795757"/>
            <a:ext cx="288304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Start with Charisma!</a:t>
            </a:r>
            <a:endParaRPr sz="1400" b="0" i="0" u="none" strike="noStrike" cap="none">
              <a:solidFill>
                <a:srgbClr val="000000"/>
              </a:solidFill>
              <a:latin typeface="Arial"/>
              <a:ea typeface="Arial"/>
              <a:cs typeface="Arial"/>
              <a:sym typeface="Arial"/>
            </a:endParaRPr>
          </a:p>
        </p:txBody>
      </p:sp>
      <p:sp>
        <p:nvSpPr>
          <p:cNvPr id="121" name="Google Shape;121;p3"/>
          <p:cNvSpPr txBox="1"/>
          <p:nvPr/>
        </p:nvSpPr>
        <p:spPr>
          <a:xfrm>
            <a:off x="1923534" y="3152291"/>
            <a:ext cx="3475500" cy="1061789"/>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chemeClr val="dk1"/>
              </a:buClr>
              <a:buSzPts val="1600"/>
              <a:buFont typeface="Open Sans Light"/>
              <a:buNone/>
            </a:pPr>
            <a:r>
              <a:rPr lang="de-DE" sz="1600" b="0" i="0" u="none" strike="noStrike" cap="none" dirty="0">
                <a:solidFill>
                  <a:schemeClr val="dk1"/>
                </a:solidFill>
                <a:latin typeface="Open Sans Light"/>
                <a:ea typeface="Open Sans Light"/>
                <a:cs typeface="Open Sans Light"/>
                <a:sym typeface="Open Sans Light"/>
              </a:rPr>
              <a:t>Understanding Charisma</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600"/>
              </a:spcBef>
              <a:spcAft>
                <a:spcPts val="0"/>
              </a:spcAft>
              <a:buClr>
                <a:schemeClr val="dk1"/>
              </a:buClr>
              <a:buSzPts val="1600"/>
              <a:buFont typeface="Open Sans Light"/>
              <a:buNone/>
            </a:pPr>
            <a:r>
              <a:rPr lang="de-DE" sz="1600" dirty="0" err="1">
                <a:solidFill>
                  <a:schemeClr val="dk1"/>
                </a:solidFill>
                <a:latin typeface="Open Sans Light"/>
                <a:ea typeface="Open Sans Light"/>
                <a:cs typeface="Open Sans Light"/>
                <a:sym typeface="Open Sans Light"/>
              </a:rPr>
              <a:t>Grasping</a:t>
            </a:r>
            <a:r>
              <a:rPr lang="de-DE" sz="1600" b="0" i="0" u="none" strike="noStrike" cap="none" dirty="0">
                <a:solidFill>
                  <a:schemeClr val="dk1"/>
                </a:solidFill>
                <a:latin typeface="Open Sans Light"/>
                <a:ea typeface="Open Sans Light"/>
                <a:cs typeface="Open Sans Light"/>
                <a:sym typeface="Open Sans Light"/>
              </a:rPr>
              <a:t> Charisma </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600"/>
              </a:spcBef>
              <a:spcAft>
                <a:spcPts val="600"/>
              </a:spcAft>
              <a:buClr>
                <a:schemeClr val="dk1"/>
              </a:buClr>
              <a:buSzPts val="1600"/>
              <a:buFont typeface="Open Sans Light"/>
              <a:buNone/>
            </a:pPr>
            <a:r>
              <a:rPr lang="de-DE" sz="1600" b="0" i="0" u="none" strike="noStrike" cap="none" dirty="0" err="1">
                <a:solidFill>
                  <a:schemeClr val="dk1"/>
                </a:solidFill>
                <a:latin typeface="Open Sans Light"/>
                <a:ea typeface="Open Sans Light"/>
                <a:cs typeface="Open Sans Light"/>
                <a:sym typeface="Open Sans Light"/>
              </a:rPr>
              <a:t>Identifying</a:t>
            </a:r>
            <a:r>
              <a:rPr lang="de-DE" sz="1600" b="0" i="0" u="none" strike="noStrike" cap="none" dirty="0">
                <a:solidFill>
                  <a:schemeClr val="dk1"/>
                </a:solidFill>
                <a:latin typeface="Open Sans Light"/>
                <a:ea typeface="Open Sans Light"/>
                <a:cs typeface="Open Sans Light"/>
                <a:sym typeface="Open Sans Light"/>
              </a:rPr>
              <a:t> Charisma</a:t>
            </a:r>
            <a:endParaRPr sz="1400" b="0" i="0" u="none" strike="noStrike" cap="none" dirty="0">
              <a:solidFill>
                <a:srgbClr val="000000"/>
              </a:solidFill>
              <a:latin typeface="Arial"/>
              <a:ea typeface="Arial"/>
              <a:cs typeface="Arial"/>
              <a:sym typeface="Arial"/>
            </a:endParaRPr>
          </a:p>
        </p:txBody>
      </p:sp>
      <p:sp>
        <p:nvSpPr>
          <p:cNvPr id="122" name="Google Shape;122;p3"/>
          <p:cNvSpPr txBox="1"/>
          <p:nvPr/>
        </p:nvSpPr>
        <p:spPr>
          <a:xfrm>
            <a:off x="1645918" y="4496508"/>
            <a:ext cx="5335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Who Recognizes Charisma the Fastest? </a:t>
            </a:r>
            <a:endParaRPr sz="1600" b="1" i="0" u="none" strike="noStrike" cap="none">
              <a:solidFill>
                <a:schemeClr val="dk1"/>
              </a:solidFill>
              <a:latin typeface="Open Sans ExtraBold"/>
              <a:ea typeface="Open Sans ExtraBold"/>
              <a:cs typeface="Open Sans ExtraBold"/>
              <a:sym typeface="Open Sans ExtraBold"/>
            </a:endParaRPr>
          </a:p>
          <a:p>
            <a:pPr marL="0" marR="0" lvl="0" indent="0" algn="l" rtl="0">
              <a:lnSpc>
                <a:spcPct val="100000"/>
              </a:lnSpc>
              <a:spcBef>
                <a:spcPts val="0"/>
              </a:spcBef>
              <a:spcAft>
                <a:spcPts val="0"/>
              </a:spcAft>
              <a:buClr>
                <a:srgbClr val="000000"/>
              </a:buClr>
              <a:buSzPts val="1600"/>
              <a:buFont typeface="Arial"/>
              <a:buNone/>
            </a:pPr>
            <a:r>
              <a:rPr lang="de-DE" sz="1600" b="0" i="1" u="none" strike="noStrike" cap="none">
                <a:solidFill>
                  <a:schemeClr val="dk1"/>
                </a:solidFill>
                <a:latin typeface="Open Sans SemiBold"/>
                <a:ea typeface="Open Sans SemiBold"/>
                <a:cs typeface="Open Sans SemiBold"/>
                <a:sym typeface="Open Sans SemiBold"/>
              </a:rPr>
              <a:t>A Charisma Contest</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1645919" y="5277409"/>
            <a:ext cx="3928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Charismatic Storytelling</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645919" y="5787649"/>
            <a:ext cx="288304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Summary &amp; Outlook</a:t>
            </a:r>
            <a:endParaRPr sz="1400" b="0" i="0" u="none" strike="noStrike" cap="none">
              <a:solidFill>
                <a:srgbClr val="000000"/>
              </a:solidFill>
              <a:latin typeface="Arial"/>
              <a:ea typeface="Arial"/>
              <a:cs typeface="Arial"/>
              <a:sym typeface="Arial"/>
            </a:endParaRPr>
          </a:p>
        </p:txBody>
      </p:sp>
      <p:pic>
        <p:nvPicPr>
          <p:cNvPr id="125" name="Google Shape;125;p3"/>
          <p:cNvPicPr preferRelativeResize="0"/>
          <p:nvPr/>
        </p:nvPicPr>
        <p:blipFill rotWithShape="1">
          <a:blip r:embed="rId3">
            <a:alphaModFix/>
          </a:blip>
          <a:srcRect l="1537" t="5009" r="41074" b="32"/>
          <a:stretch/>
        </p:blipFill>
        <p:spPr>
          <a:xfrm>
            <a:off x="8625866" y="0"/>
            <a:ext cx="3566134" cy="6582313"/>
          </a:xfrm>
          <a:prstGeom prst="rect">
            <a:avLst/>
          </a:prstGeom>
          <a:solidFill>
            <a:schemeClr val="dk2"/>
          </a:solidFill>
          <a:ln>
            <a:noFill/>
          </a:ln>
        </p:spPr>
      </p:pic>
      <p:sp>
        <p:nvSpPr>
          <p:cNvPr id="126" name="Google Shape;126;p3"/>
          <p:cNvSpPr/>
          <p:nvPr/>
        </p:nvSpPr>
        <p:spPr>
          <a:xfrm>
            <a:off x="8625862" y="-1"/>
            <a:ext cx="3566137" cy="6582313"/>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27" name="Google Shape;127;p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a:t>
            </a:fld>
            <a:endParaRPr dirty="0"/>
          </a:p>
        </p:txBody>
      </p:sp>
      <p:sp>
        <p:nvSpPr>
          <p:cNvPr id="128" name="Google Shape;128;p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2d589ba081_0_0"/>
          <p:cNvSpPr txBox="1">
            <a:spLocks noGrp="1"/>
          </p:cNvSpPr>
          <p:nvPr>
            <p:ph type="title"/>
          </p:nvPr>
        </p:nvSpPr>
        <p:spPr>
          <a:xfrm>
            <a:off x="341051" y="285227"/>
            <a:ext cx="10515600" cy="360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Excercise</a:t>
            </a:r>
            <a:endParaRPr/>
          </a:p>
        </p:txBody>
      </p:sp>
      <p:sp>
        <p:nvSpPr>
          <p:cNvPr id="393" name="Google Shape;393;g22d589ba081_0_0"/>
          <p:cNvSpPr txBox="1">
            <a:spLocks noGrp="1"/>
          </p:cNvSpPr>
          <p:nvPr>
            <p:ph type="body" idx="1"/>
          </p:nvPr>
        </p:nvSpPr>
        <p:spPr>
          <a:xfrm>
            <a:off x="341050" y="685800"/>
            <a:ext cx="9968400" cy="36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Read the standard speech</a:t>
            </a:r>
            <a:endParaRPr lang="en-GB" i="1" dirty="0"/>
          </a:p>
        </p:txBody>
      </p:sp>
      <p:sp>
        <p:nvSpPr>
          <p:cNvPr id="394" name="Google Shape;394;g22d589ba081_0_0"/>
          <p:cNvSpPr txBox="1"/>
          <p:nvPr/>
        </p:nvSpPr>
        <p:spPr>
          <a:xfrm>
            <a:off x="341050" y="2844600"/>
            <a:ext cx="7104779" cy="68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400"/>
              <a:buFont typeface="Arial"/>
              <a:buNone/>
            </a:pPr>
            <a:r>
              <a:rPr lang="en-GB" sz="1800" b="0" i="0" u="none" strike="noStrike" cap="none">
                <a:solidFill>
                  <a:schemeClr val="dk1"/>
                </a:solidFill>
                <a:latin typeface="Open Sans SemiBold"/>
                <a:ea typeface="Open Sans SemiBold"/>
                <a:cs typeface="Open Sans SemiBold"/>
                <a:sym typeface="Open Sans SemiBold"/>
              </a:rPr>
              <a:t>Please read the standard speech provided on your worksheet.</a:t>
            </a:r>
            <a:endParaRPr lang="en-GB" sz="1800" b="0" i="0" u="none" strike="noStrike" cap="none">
              <a:solidFill>
                <a:schemeClr val="dk1"/>
              </a:solidFill>
              <a:latin typeface="Open Sans Light"/>
              <a:ea typeface="Open Sans Light"/>
              <a:cs typeface="Open Sans Light"/>
              <a:sym typeface="Open Sans Light"/>
            </a:endParaRPr>
          </a:p>
        </p:txBody>
      </p:sp>
      <p:pic>
        <p:nvPicPr>
          <p:cNvPr id="395" name="Google Shape;395;g22d589ba081_0_0"/>
          <p:cNvPicPr preferRelativeResize="0"/>
          <p:nvPr/>
        </p:nvPicPr>
        <p:blipFill rotWithShape="1">
          <a:blip r:embed="rId3">
            <a:alphaModFix/>
          </a:blip>
          <a:srcRect l="22035" t="-383" r="34571" b="381"/>
          <a:stretch/>
        </p:blipFill>
        <p:spPr>
          <a:xfrm>
            <a:off x="7913872" y="-42222"/>
            <a:ext cx="4278128" cy="6572772"/>
          </a:xfrm>
          <a:prstGeom prst="rect">
            <a:avLst/>
          </a:prstGeom>
          <a:noFill/>
          <a:ln>
            <a:noFill/>
          </a:ln>
        </p:spPr>
      </p:pic>
      <p:cxnSp>
        <p:nvCxnSpPr>
          <p:cNvPr id="396" name="Google Shape;396;g22d589ba081_0_0"/>
          <p:cNvCxnSpPr/>
          <p:nvPr/>
        </p:nvCxnSpPr>
        <p:spPr>
          <a:xfrm rot="10800000" flipH="1">
            <a:off x="390006" y="1091529"/>
            <a:ext cx="3780000" cy="9300"/>
          </a:xfrm>
          <a:prstGeom prst="straightConnector1">
            <a:avLst/>
          </a:prstGeom>
          <a:noFill/>
          <a:ln w="9525" cap="flat" cmpd="sng">
            <a:solidFill>
              <a:schemeClr val="dk1"/>
            </a:solidFill>
            <a:prstDash val="solid"/>
            <a:miter lim="800000"/>
            <a:headEnd type="none" w="sm" len="sm"/>
            <a:tailEnd type="none" w="sm" len="sm"/>
          </a:ln>
        </p:spPr>
      </p:cxnSp>
      <p:sp>
        <p:nvSpPr>
          <p:cNvPr id="397" name="Google Shape;397;g22d589ba081_0_0"/>
          <p:cNvSpPr/>
          <p:nvPr/>
        </p:nvSpPr>
        <p:spPr>
          <a:xfrm>
            <a:off x="7940159" y="-37536"/>
            <a:ext cx="4278000" cy="65634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98" name="Google Shape;398;g22d589ba081_0_0"/>
          <p:cNvSpPr/>
          <p:nvPr/>
        </p:nvSpPr>
        <p:spPr>
          <a:xfrm>
            <a:off x="7940159" y="-32850"/>
            <a:ext cx="4278000" cy="65634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99" name="Google Shape;399;g22d589ba081_0_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20</a:t>
            </a:fld>
            <a:endParaRPr dirty="0"/>
          </a:p>
        </p:txBody>
      </p:sp>
      <p:sp>
        <p:nvSpPr>
          <p:cNvPr id="400" name="Google Shape;400;g22d589ba081_0_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3"/>
          <p:cNvSpPr/>
          <p:nvPr/>
        </p:nvSpPr>
        <p:spPr>
          <a:xfrm>
            <a:off x="4357347" y="2516936"/>
            <a:ext cx="3477306" cy="2757962"/>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06" name="Google Shape;406;p2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Open Sans ExtraBold"/>
              <a:buNone/>
            </a:pPr>
            <a:r>
              <a:rPr lang="de-DE" sz="2800"/>
              <a:t>Identifying Charisma</a:t>
            </a:r>
            <a:endParaRPr/>
          </a:p>
        </p:txBody>
      </p:sp>
      <p:cxnSp>
        <p:nvCxnSpPr>
          <p:cNvPr id="407" name="Google Shape;407;p23"/>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408" name="Google Shape;408;p23"/>
          <p:cNvSpPr txBox="1"/>
          <p:nvPr/>
        </p:nvSpPr>
        <p:spPr>
          <a:xfrm>
            <a:off x="5325229" y="2041134"/>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Open Sans ExtraBold"/>
              <a:buNone/>
            </a:pPr>
            <a:r>
              <a:rPr lang="de-DE" sz="1800" b="1" i="0" u="none" strike="noStrike" cap="none">
                <a:solidFill>
                  <a:schemeClr val="dk1"/>
                </a:solidFill>
                <a:latin typeface="Open Sans ExtraBold"/>
                <a:ea typeface="Open Sans ExtraBold"/>
                <a:cs typeface="Open Sans ExtraBold"/>
                <a:sym typeface="Open Sans ExtraBold"/>
              </a:rPr>
              <a:t>Deliver</a:t>
            </a:r>
            <a:endParaRPr sz="1800" b="1" i="0" u="none" strike="noStrike" cap="none">
              <a:solidFill>
                <a:schemeClr val="dk1"/>
              </a:solidFill>
              <a:latin typeface="Open Sans ExtraBold"/>
              <a:ea typeface="Open Sans ExtraBold"/>
              <a:cs typeface="Open Sans ExtraBold"/>
              <a:sym typeface="Open Sans ExtraBold"/>
            </a:endParaRPr>
          </a:p>
        </p:txBody>
      </p:sp>
      <p:sp>
        <p:nvSpPr>
          <p:cNvPr id="409" name="Google Shape;409;p23"/>
          <p:cNvSpPr txBox="1"/>
          <p:nvPr/>
        </p:nvSpPr>
        <p:spPr>
          <a:xfrm>
            <a:off x="3248391" y="5031216"/>
            <a:ext cx="1190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ExtraBold"/>
              <a:buNone/>
            </a:pPr>
            <a:r>
              <a:rPr lang="de-DE" sz="1800" b="1" i="0" u="none" strike="noStrike" cap="none">
                <a:solidFill>
                  <a:schemeClr val="dk1"/>
                </a:solidFill>
                <a:latin typeface="Open Sans ExtraBold"/>
                <a:ea typeface="Open Sans ExtraBold"/>
                <a:cs typeface="Open Sans ExtraBold"/>
                <a:sym typeface="Open Sans ExtraBold"/>
              </a:rPr>
              <a:t>Frame</a:t>
            </a:r>
            <a:endParaRPr sz="1800" b="1" i="0" u="none" strike="noStrike" cap="none">
              <a:solidFill>
                <a:schemeClr val="dk1"/>
              </a:solidFill>
              <a:latin typeface="Open Sans ExtraBold"/>
              <a:ea typeface="Open Sans ExtraBold"/>
              <a:cs typeface="Open Sans ExtraBold"/>
              <a:sym typeface="Open Sans ExtraBold"/>
            </a:endParaRPr>
          </a:p>
        </p:txBody>
      </p:sp>
      <p:sp>
        <p:nvSpPr>
          <p:cNvPr id="410" name="Google Shape;410;p23"/>
          <p:cNvSpPr txBox="1"/>
          <p:nvPr/>
        </p:nvSpPr>
        <p:spPr>
          <a:xfrm>
            <a:off x="7981770" y="5031216"/>
            <a:ext cx="18341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ExtraBold"/>
              <a:buNone/>
            </a:pPr>
            <a:r>
              <a:rPr lang="de-DE" sz="1800" b="1" i="0" u="none" strike="noStrike" cap="none">
                <a:solidFill>
                  <a:schemeClr val="dk1"/>
                </a:solidFill>
                <a:latin typeface="Open Sans ExtraBold"/>
                <a:ea typeface="Open Sans ExtraBold"/>
                <a:cs typeface="Open Sans ExtraBold"/>
                <a:sym typeface="Open Sans ExtraBold"/>
              </a:rPr>
              <a:t>Substance</a:t>
            </a:r>
            <a:endParaRPr sz="1800" b="1" i="0" u="none" strike="noStrike" cap="none">
              <a:solidFill>
                <a:schemeClr val="dk1"/>
              </a:solidFill>
              <a:latin typeface="Open Sans ExtraBold"/>
              <a:ea typeface="Open Sans ExtraBold"/>
              <a:cs typeface="Open Sans ExtraBold"/>
              <a:sym typeface="Open Sans ExtraBold"/>
            </a:endParaRPr>
          </a:p>
        </p:txBody>
      </p:sp>
      <p:sp>
        <p:nvSpPr>
          <p:cNvPr id="411" name="Google Shape;411;p23"/>
          <p:cNvSpPr txBox="1"/>
          <p:nvPr/>
        </p:nvSpPr>
        <p:spPr>
          <a:xfrm>
            <a:off x="5378669" y="4370042"/>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Open Sans ExtraBold"/>
              <a:buNone/>
            </a:pPr>
            <a:r>
              <a:rPr lang="de-DE" sz="1800" b="1" i="0" u="none" strike="noStrike" cap="none">
                <a:solidFill>
                  <a:schemeClr val="lt1"/>
                </a:solidFill>
                <a:latin typeface="Open Sans ExtraBold"/>
                <a:ea typeface="Open Sans ExtraBold"/>
                <a:cs typeface="Open Sans ExtraBold"/>
                <a:sym typeface="Open Sans ExtraBold"/>
              </a:rPr>
              <a:t>CHARISMA</a:t>
            </a:r>
            <a:endParaRPr sz="1800" b="1" i="0" u="none" strike="noStrike" cap="none">
              <a:solidFill>
                <a:schemeClr val="lt1"/>
              </a:solidFill>
              <a:latin typeface="Open Sans ExtraBold"/>
              <a:ea typeface="Open Sans ExtraBold"/>
              <a:cs typeface="Open Sans ExtraBold"/>
              <a:sym typeface="Open Sans ExtraBold"/>
            </a:endParaRPr>
          </a:p>
        </p:txBody>
      </p:sp>
      <p:sp>
        <p:nvSpPr>
          <p:cNvPr id="412" name="Google Shape;412;p23"/>
          <p:cNvSpPr txBox="1">
            <a:spLocks noGrp="1"/>
          </p:cNvSpPr>
          <p:nvPr>
            <p:ph type="body" idx="1"/>
          </p:nvPr>
        </p:nvSpPr>
        <p:spPr>
          <a:xfrm>
            <a:off x="341051" y="685800"/>
            <a:ext cx="4495800" cy="3602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The Triangle</a:t>
            </a:r>
          </a:p>
        </p:txBody>
      </p:sp>
      <p:sp>
        <p:nvSpPr>
          <p:cNvPr id="413" name="Google Shape;413;p2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21</a:t>
            </a:fld>
            <a:endParaRPr dirty="0"/>
          </a:p>
        </p:txBody>
      </p:sp>
      <p:sp>
        <p:nvSpPr>
          <p:cNvPr id="3" name="Google Shape;557;p29">
            <a:extLst>
              <a:ext uri="{FF2B5EF4-FFF2-40B4-BE49-F238E27FC236}">
                <a16:creationId xmlns:a16="http://schemas.microsoft.com/office/drawing/2014/main" id="{9BCC4070-C6C7-CFE9-6FC3-BBEDC8401E10}"/>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cxnSp>
        <p:nvCxnSpPr>
          <p:cNvPr id="421" name="Google Shape;421;p24"/>
          <p:cNvCxnSpPr/>
          <p:nvPr/>
        </p:nvCxnSpPr>
        <p:spPr>
          <a:xfrm rot="10800000">
            <a:off x="5915780" y="4637270"/>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22" name="Google Shape;422;p24"/>
          <p:cNvCxnSpPr/>
          <p:nvPr/>
        </p:nvCxnSpPr>
        <p:spPr>
          <a:xfrm rot="10800000">
            <a:off x="5915784" y="3119554"/>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23" name="Google Shape;423;p24"/>
          <p:cNvCxnSpPr/>
          <p:nvPr/>
        </p:nvCxnSpPr>
        <p:spPr>
          <a:xfrm rot="10800000">
            <a:off x="5915780" y="3498983"/>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24" name="Google Shape;424;p24"/>
          <p:cNvCxnSpPr/>
          <p:nvPr/>
        </p:nvCxnSpPr>
        <p:spPr>
          <a:xfrm rot="10800000">
            <a:off x="5915780" y="3878412"/>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25" name="Google Shape;425;p24"/>
          <p:cNvCxnSpPr/>
          <p:nvPr/>
        </p:nvCxnSpPr>
        <p:spPr>
          <a:xfrm rot="10800000">
            <a:off x="5915780" y="4257841"/>
            <a:ext cx="2482173" cy="0"/>
          </a:xfrm>
          <a:prstGeom prst="straightConnector1">
            <a:avLst/>
          </a:prstGeom>
          <a:noFill/>
          <a:ln w="9525" cap="flat" cmpd="sng">
            <a:solidFill>
              <a:schemeClr val="dk1"/>
            </a:solidFill>
            <a:prstDash val="solid"/>
            <a:miter lim="800000"/>
            <a:headEnd type="none" w="sm" len="sm"/>
            <a:tailEnd type="triangle" w="med" len="med"/>
          </a:ln>
        </p:spPr>
      </p:cxnSp>
      <p:sp>
        <p:nvSpPr>
          <p:cNvPr id="426" name="Google Shape;426;p24"/>
          <p:cNvSpPr/>
          <p:nvPr/>
        </p:nvSpPr>
        <p:spPr>
          <a:xfrm>
            <a:off x="6712746" y="2592411"/>
            <a:ext cx="3477306" cy="2757962"/>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27" name="Google Shape;427;p2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428" name="Google Shape;428;p2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Frame</a:t>
            </a:r>
            <a:endParaRPr i="1" dirty="0"/>
          </a:p>
        </p:txBody>
      </p:sp>
      <p:cxnSp>
        <p:nvCxnSpPr>
          <p:cNvPr id="429" name="Google Shape;429;p24"/>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430" name="Google Shape;430;p24"/>
          <p:cNvSpPr txBox="1"/>
          <p:nvPr/>
        </p:nvSpPr>
        <p:spPr>
          <a:xfrm>
            <a:off x="7680628" y="2116609"/>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Deliver</a:t>
            </a:r>
            <a:endParaRPr sz="1400" b="0" i="0" u="none" strike="noStrike" cap="none">
              <a:solidFill>
                <a:srgbClr val="000000"/>
              </a:solidFill>
              <a:latin typeface="Arial"/>
              <a:ea typeface="Arial"/>
              <a:cs typeface="Arial"/>
              <a:sym typeface="Arial"/>
            </a:endParaRPr>
          </a:p>
        </p:txBody>
      </p:sp>
      <p:sp>
        <p:nvSpPr>
          <p:cNvPr id="431" name="Google Shape;431;p24"/>
          <p:cNvSpPr txBox="1"/>
          <p:nvPr/>
        </p:nvSpPr>
        <p:spPr>
          <a:xfrm>
            <a:off x="5603790" y="5106691"/>
            <a:ext cx="1190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62344"/>
              </a:buClr>
              <a:buSzPts val="1800"/>
              <a:buFont typeface="Open Sans ExtraBold"/>
              <a:buNone/>
            </a:pPr>
            <a:r>
              <a:rPr lang="de-DE" sz="1800" b="1" i="0" u="none" strike="noStrike" cap="none">
                <a:solidFill>
                  <a:srgbClr val="E62344"/>
                </a:solidFill>
                <a:latin typeface="Open Sans ExtraBold"/>
                <a:ea typeface="Open Sans ExtraBold"/>
                <a:cs typeface="Open Sans ExtraBold"/>
                <a:sym typeface="Open Sans ExtraBold"/>
              </a:rPr>
              <a:t>Frame</a:t>
            </a:r>
            <a:endParaRPr sz="1400" b="0" i="0" u="none" strike="noStrike" cap="none">
              <a:solidFill>
                <a:srgbClr val="000000"/>
              </a:solidFill>
              <a:latin typeface="Arial"/>
              <a:ea typeface="Arial"/>
              <a:cs typeface="Arial"/>
              <a:sym typeface="Arial"/>
            </a:endParaRPr>
          </a:p>
        </p:txBody>
      </p:sp>
      <p:sp>
        <p:nvSpPr>
          <p:cNvPr id="432" name="Google Shape;432;p24"/>
          <p:cNvSpPr txBox="1"/>
          <p:nvPr/>
        </p:nvSpPr>
        <p:spPr>
          <a:xfrm>
            <a:off x="10337169" y="5106691"/>
            <a:ext cx="18341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Substance</a:t>
            </a:r>
            <a:endParaRPr sz="1400" b="0" i="0" u="none" strike="noStrike" cap="none">
              <a:solidFill>
                <a:srgbClr val="000000"/>
              </a:solidFill>
              <a:latin typeface="Arial"/>
              <a:ea typeface="Arial"/>
              <a:cs typeface="Arial"/>
              <a:sym typeface="Arial"/>
            </a:endParaRPr>
          </a:p>
        </p:txBody>
      </p:sp>
      <p:sp>
        <p:nvSpPr>
          <p:cNvPr id="433" name="Google Shape;433;p24"/>
          <p:cNvSpPr txBox="1"/>
          <p:nvPr/>
        </p:nvSpPr>
        <p:spPr>
          <a:xfrm>
            <a:off x="7734068" y="4445517"/>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Open Sans ExtraBold"/>
              <a:buNone/>
            </a:pPr>
            <a:r>
              <a:rPr lang="de-DE" sz="18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sp>
        <p:nvSpPr>
          <p:cNvPr id="434" name="Google Shape;434;p24"/>
          <p:cNvSpPr txBox="1"/>
          <p:nvPr/>
        </p:nvSpPr>
        <p:spPr>
          <a:xfrm>
            <a:off x="2670049" y="3007368"/>
            <a:ext cx="3065244" cy="1928047"/>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Metaphor/ </a:t>
            </a:r>
            <a:r>
              <a:rPr lang="de-DE" sz="1800">
                <a:solidFill>
                  <a:schemeClr val="dk1"/>
                </a:solidFill>
                <a:latin typeface="Open Sans Light"/>
                <a:ea typeface="Open Sans Light"/>
                <a:cs typeface="Open Sans Light"/>
                <a:sym typeface="Open Sans Light"/>
              </a:rPr>
              <a:t>Simile</a:t>
            </a:r>
            <a:r>
              <a:rPr lang="de-DE" sz="1800" b="0" i="0" u="none" strike="noStrike" cap="none">
                <a:solidFill>
                  <a:schemeClr val="dk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Rhetorical Questions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Stories / Anecdotes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Contrasts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Lists/ Repetitions </a:t>
            </a:r>
            <a:endParaRPr sz="1400" b="0" i="0" u="none" strike="noStrike" cap="none">
              <a:solidFill>
                <a:srgbClr val="000000"/>
              </a:solidFill>
              <a:latin typeface="Arial"/>
              <a:ea typeface="Arial"/>
              <a:cs typeface="Arial"/>
              <a:sym typeface="Arial"/>
            </a:endParaRPr>
          </a:p>
        </p:txBody>
      </p:sp>
      <p:sp>
        <p:nvSpPr>
          <p:cNvPr id="436" name="Google Shape;436;p2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22</a:t>
            </a:fld>
            <a:endParaRPr dirty="0"/>
          </a:p>
        </p:txBody>
      </p:sp>
      <p:sp>
        <p:nvSpPr>
          <p:cNvPr id="3" name="Google Shape;557;p29">
            <a:extLst>
              <a:ext uri="{FF2B5EF4-FFF2-40B4-BE49-F238E27FC236}">
                <a16:creationId xmlns:a16="http://schemas.microsoft.com/office/drawing/2014/main" id="{3D2731B4-EBD9-55F9-7AB1-605549ECA0D5}"/>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5"/>
          <p:cNvSpPr/>
          <p:nvPr/>
        </p:nvSpPr>
        <p:spPr>
          <a:xfrm>
            <a:off x="7323394" y="2247095"/>
            <a:ext cx="2199600" cy="2465407"/>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Figure of speech in which one idea is opposed to another</a:t>
            </a:r>
            <a:r>
              <a:rPr lang="de-DE"/>
              <a:t> </a:t>
            </a:r>
            <a:r>
              <a:rPr lang="de-DE" sz="1400" b="0" i="0" u="none" strike="noStrike" cap="none">
                <a:solidFill>
                  <a:schemeClr val="dk1"/>
                </a:solidFill>
                <a:latin typeface="Open Sans Light"/>
                <a:ea typeface="Open Sans Light"/>
                <a:cs typeface="Open Sans Light"/>
                <a:sym typeface="Open Sans Light"/>
              </a:rPr>
              <a:t>one.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“People don't buy what you do, people buy why you do it.” </a:t>
            </a:r>
            <a:br>
              <a:rPr lang="de-DE" sz="1400" b="0" i="0" u="none" strike="noStrike" cap="none">
                <a:solidFill>
                  <a:schemeClr val="dk1"/>
                </a:solidFill>
                <a:latin typeface="Open Sans Light"/>
                <a:ea typeface="Open Sans Light"/>
                <a:cs typeface="Open Sans Light"/>
                <a:sym typeface="Open Sans Light"/>
              </a:rPr>
            </a:br>
            <a:r>
              <a:rPr lang="de-DE" sz="1200" b="0" i="0" u="none" strike="noStrike" cap="none">
                <a:solidFill>
                  <a:schemeClr val="dk1"/>
                </a:solidFill>
                <a:latin typeface="Open Sans Light"/>
                <a:ea typeface="Open Sans Light"/>
                <a:cs typeface="Open Sans Light"/>
                <a:sym typeface="Open Sans Light"/>
              </a:rPr>
              <a:t>(Simon Sinek)</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43" name="Google Shape;443;p25"/>
          <p:cNvSpPr/>
          <p:nvPr/>
        </p:nvSpPr>
        <p:spPr>
          <a:xfrm>
            <a:off x="9650735" y="2247096"/>
            <a:ext cx="2199600" cy="2577714"/>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sng" strike="noStrike" cap="none" dirty="0">
                <a:solidFill>
                  <a:schemeClr val="dk1"/>
                </a:solidFill>
                <a:latin typeface="Open Sans Light"/>
                <a:ea typeface="Open Sans Light"/>
                <a:cs typeface="Open Sans Light"/>
                <a:sym typeface="Open Sans Light"/>
              </a:rPr>
              <a:t>Lists</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have</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three</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to</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five</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parts</a:t>
            </a:r>
            <a:r>
              <a:rPr lang="de-DE" sz="1400" b="0" i="0" u="none" strike="noStrike" cap="none" dirty="0">
                <a:solidFill>
                  <a:schemeClr val="dk1"/>
                </a:solidFill>
                <a:latin typeface="Open Sans Light"/>
                <a:ea typeface="Open Sans Light"/>
                <a:cs typeface="Open Sans Light"/>
                <a:sym typeface="Open Sans Light"/>
              </a:rPr>
              <a:t> and </a:t>
            </a:r>
            <a:r>
              <a:rPr lang="de-DE" sz="1400" b="0" i="0" u="none" strike="noStrike" cap="none" dirty="0" err="1">
                <a:solidFill>
                  <a:schemeClr val="dk1"/>
                </a:solidFill>
                <a:latin typeface="Open Sans Light"/>
                <a:ea typeface="Open Sans Light"/>
                <a:cs typeface="Open Sans Light"/>
                <a:sym typeface="Open Sans Light"/>
              </a:rPr>
              <a:t>can</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be</a:t>
            </a:r>
            <a:r>
              <a:rPr lang="de-DE" sz="1400" b="0" i="0" u="none" strike="noStrike" cap="none" dirty="0">
                <a:solidFill>
                  <a:schemeClr val="dk1"/>
                </a:solidFill>
                <a:latin typeface="Open Sans Light"/>
                <a:ea typeface="Open Sans Light"/>
                <a:cs typeface="Open Sans Light"/>
                <a:sym typeface="Open Sans Light"/>
              </a:rPr>
              <a:t> explicit </a:t>
            </a:r>
            <a:r>
              <a:rPr lang="de-DE" sz="1400" b="0" i="0" u="none" strike="noStrike" cap="none" dirty="0" err="1">
                <a:solidFill>
                  <a:schemeClr val="dk1"/>
                </a:solidFill>
                <a:latin typeface="Open Sans Light"/>
                <a:ea typeface="Open Sans Light"/>
                <a:cs typeface="Open Sans Light"/>
                <a:sym typeface="Open Sans Light"/>
              </a:rPr>
              <a:t>or</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implicit</a:t>
            </a:r>
            <a:r>
              <a:rPr lang="de-DE" sz="1400" b="0" i="0" u="none" strike="noStrike" cap="none" dirty="0">
                <a:solidFill>
                  <a:schemeClr val="dk1"/>
                </a:solidFill>
                <a:latin typeface="Open Sans Light"/>
                <a:ea typeface="Open Sans Light"/>
                <a:cs typeface="Open Sans Light"/>
                <a:sym typeface="Open Sans Light"/>
              </a:rPr>
              <a:t>. </a:t>
            </a:r>
            <a:r>
              <a:rPr lang="de-DE" sz="1400" b="0" i="0" u="sng" strike="noStrike" cap="none" dirty="0">
                <a:solidFill>
                  <a:schemeClr val="dk1"/>
                </a:solidFill>
                <a:latin typeface="Open Sans Light"/>
                <a:ea typeface="Open Sans Light"/>
                <a:cs typeface="Open Sans Light"/>
                <a:sym typeface="Open Sans Light"/>
              </a:rPr>
              <a:t>Repetition</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is</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the</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repetition</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of</a:t>
            </a:r>
            <a:r>
              <a:rPr lang="de-DE" sz="1400" b="0" i="0" u="none" strike="noStrike" cap="none" dirty="0">
                <a:solidFill>
                  <a:schemeClr val="dk1"/>
                </a:solidFill>
                <a:latin typeface="Open Sans Light"/>
                <a:ea typeface="Open Sans Light"/>
                <a:cs typeface="Open Sans Light"/>
                <a:sym typeface="Open Sans Light"/>
              </a:rPr>
              <a:t> a </a:t>
            </a:r>
            <a:r>
              <a:rPr lang="de-DE" sz="1400" b="0" i="0" u="none" strike="noStrike" cap="none" dirty="0" err="1">
                <a:solidFill>
                  <a:schemeClr val="dk1"/>
                </a:solidFill>
                <a:latin typeface="Open Sans Light"/>
                <a:ea typeface="Open Sans Light"/>
                <a:cs typeface="Open Sans Light"/>
                <a:sym typeface="Open Sans Light"/>
              </a:rPr>
              <a:t>word</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or</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phrase</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two</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or</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more</a:t>
            </a:r>
            <a:r>
              <a:rPr lang="de-DE" sz="1400" b="0" i="0" u="none" strike="noStrike" cap="none" dirty="0">
                <a:solidFill>
                  <a:schemeClr val="dk1"/>
                </a:solidFill>
                <a:latin typeface="Open Sans Light"/>
                <a:ea typeface="Open Sans Light"/>
                <a:cs typeface="Open Sans Light"/>
                <a:sym typeface="Open Sans Light"/>
              </a:rPr>
              <a:t> </a:t>
            </a:r>
            <a:r>
              <a:rPr lang="de-DE" sz="1400" b="0" i="0" u="none" strike="noStrike" cap="none" dirty="0" err="1">
                <a:solidFill>
                  <a:schemeClr val="dk1"/>
                </a:solidFill>
                <a:latin typeface="Open Sans Light"/>
                <a:ea typeface="Open Sans Light"/>
                <a:cs typeface="Open Sans Light"/>
                <a:sym typeface="Open Sans Light"/>
              </a:rPr>
              <a:t>times</a:t>
            </a:r>
            <a:r>
              <a:rPr lang="de-DE" sz="1400" b="0" i="0" u="none" strike="noStrike" cap="none" dirty="0">
                <a:solidFill>
                  <a:schemeClr val="dk1"/>
                </a:solidFill>
                <a:latin typeface="Open Sans Light"/>
                <a:ea typeface="Open Sans Light"/>
                <a:cs typeface="Open Sans Light"/>
                <a:sym typeface="Open Sans Light"/>
              </a:rPr>
              <a: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dirty="0">
                <a:solidFill>
                  <a:schemeClr val="dk1"/>
                </a:solidFill>
                <a:latin typeface="Open Sans Light"/>
                <a:ea typeface="Open Sans Light"/>
                <a:cs typeface="Open Sans Light"/>
                <a:sym typeface="Open Sans Light"/>
              </a:rPr>
            </a:br>
            <a:r>
              <a:rPr lang="de-DE" sz="1400" b="1" i="0" u="none" strike="noStrike" cap="none" dirty="0">
                <a:solidFill>
                  <a:schemeClr val="dk1"/>
                </a:solidFill>
                <a:latin typeface="Open Sans Light"/>
                <a:ea typeface="Open Sans Light"/>
                <a:cs typeface="Open Sans Light"/>
                <a:sym typeface="Open Sans Light"/>
              </a:rPr>
              <a:t>“The </a:t>
            </a:r>
            <a:r>
              <a:rPr lang="de-DE" sz="1400" b="1" i="0" u="none" strike="noStrike" cap="none" dirty="0" err="1">
                <a:solidFill>
                  <a:schemeClr val="dk1"/>
                </a:solidFill>
                <a:latin typeface="Open Sans Light"/>
                <a:ea typeface="Open Sans Light"/>
                <a:cs typeface="Open Sans Light"/>
                <a:sym typeface="Open Sans Light"/>
              </a:rPr>
              <a:t>air</a:t>
            </a:r>
            <a:r>
              <a:rPr lang="de-DE" sz="1400" b="1" i="0" u="none" strike="noStrike" cap="none" dirty="0">
                <a:solidFill>
                  <a:schemeClr val="dk1"/>
                </a:solidFill>
                <a:latin typeface="Open Sans Light"/>
                <a:ea typeface="Open Sans Light"/>
                <a:cs typeface="Open Sans Light"/>
                <a:sym typeface="Open Sans Light"/>
              </a:rPr>
              <a:t> was </a:t>
            </a:r>
            <a:r>
              <a:rPr lang="de-DE" sz="1400" b="1" i="0" u="none" strike="noStrike" cap="none" dirty="0" err="1">
                <a:solidFill>
                  <a:schemeClr val="dk1"/>
                </a:solidFill>
                <a:latin typeface="Open Sans Light"/>
                <a:ea typeface="Open Sans Light"/>
                <a:cs typeface="Open Sans Light"/>
                <a:sym typeface="Open Sans Light"/>
              </a:rPr>
              <a:t>thick</a:t>
            </a:r>
            <a:r>
              <a:rPr lang="de-DE" sz="1400" b="1" i="0" u="none" strike="noStrike" cap="none" dirty="0">
                <a:solidFill>
                  <a:schemeClr val="dk1"/>
                </a:solidFill>
                <a:latin typeface="Open Sans Light"/>
                <a:ea typeface="Open Sans Light"/>
                <a:cs typeface="Open Sans Light"/>
                <a:sym typeface="Open Sans Light"/>
              </a:rPr>
              <a:t> </a:t>
            </a:r>
            <a:r>
              <a:rPr lang="de-DE" sz="1400" b="1" i="0" u="none" strike="noStrike" cap="none" dirty="0" err="1">
                <a:solidFill>
                  <a:schemeClr val="dk1"/>
                </a:solidFill>
                <a:latin typeface="Open Sans Light"/>
                <a:ea typeface="Open Sans Light"/>
                <a:cs typeface="Open Sans Light"/>
                <a:sym typeface="Open Sans Light"/>
              </a:rPr>
              <a:t>with</a:t>
            </a:r>
            <a:r>
              <a:rPr lang="de-DE" sz="1400" b="1" i="0" u="none" strike="noStrike" cap="none" dirty="0">
                <a:solidFill>
                  <a:schemeClr val="dk1"/>
                </a:solidFill>
                <a:latin typeface="Open Sans Light"/>
                <a:ea typeface="Open Sans Light"/>
                <a:cs typeface="Open Sans Light"/>
                <a:sym typeface="Open Sans Light"/>
              </a:rPr>
              <a:t> </a:t>
            </a:r>
            <a:r>
              <a:rPr lang="de-DE" sz="1400" b="1" i="0" u="none" strike="noStrike" cap="none" dirty="0" err="1">
                <a:solidFill>
                  <a:schemeClr val="dk1"/>
                </a:solidFill>
                <a:latin typeface="Open Sans Light"/>
                <a:ea typeface="Open Sans Light"/>
                <a:cs typeface="Open Sans Light"/>
                <a:sym typeface="Open Sans Light"/>
              </a:rPr>
              <a:t>doubt</a:t>
            </a:r>
            <a:r>
              <a:rPr lang="de-DE" sz="1400" b="1" i="0" u="none" strike="noStrike" cap="none" dirty="0">
                <a:solidFill>
                  <a:schemeClr val="dk1"/>
                </a:solidFill>
                <a:latin typeface="Open Sans Light"/>
                <a:ea typeface="Open Sans Light"/>
                <a:cs typeface="Open Sans Light"/>
                <a:sym typeface="Open Sans Light"/>
              </a:rPr>
              <a:t>, </a:t>
            </a:r>
            <a:r>
              <a:rPr lang="de-DE" sz="1400" b="1" i="0" u="none" strike="noStrike" cap="none" dirty="0" err="1">
                <a:solidFill>
                  <a:schemeClr val="dk1"/>
                </a:solidFill>
                <a:latin typeface="Open Sans Light"/>
                <a:ea typeface="Open Sans Light"/>
                <a:cs typeface="Open Sans Light"/>
                <a:sym typeface="Open Sans Light"/>
              </a:rPr>
              <a:t>anticipation</a:t>
            </a:r>
            <a:r>
              <a:rPr lang="de-DE" sz="1400" b="1" i="0" u="none" strike="noStrike" cap="none" dirty="0">
                <a:solidFill>
                  <a:schemeClr val="dk1"/>
                </a:solidFill>
                <a:latin typeface="Open Sans Light"/>
                <a:ea typeface="Open Sans Light"/>
                <a:cs typeface="Open Sans Light"/>
                <a:sym typeface="Open Sans Light"/>
              </a:rPr>
              <a:t>, and </a:t>
            </a:r>
            <a:r>
              <a:rPr lang="de-DE" sz="1400" b="1" i="0" u="none" strike="noStrike" cap="none" dirty="0" err="1">
                <a:solidFill>
                  <a:schemeClr val="dk1"/>
                </a:solidFill>
                <a:latin typeface="Open Sans Light"/>
                <a:ea typeface="Open Sans Light"/>
                <a:cs typeface="Open Sans Light"/>
                <a:sym typeface="Open Sans Light"/>
              </a:rPr>
              <a:t>fear</a:t>
            </a:r>
            <a:r>
              <a:rPr lang="de-DE" sz="1400" b="1" i="0" u="none" strike="noStrike" cap="none" dirty="0">
                <a:solidFill>
                  <a:schemeClr val="dk1"/>
                </a:solidFill>
                <a:latin typeface="Open Sans Light"/>
                <a:ea typeface="Open Sans Light"/>
                <a:cs typeface="Open Sans Light"/>
                <a:sym typeface="Open Sans Light"/>
              </a:rPr>
              <a:t>.” </a:t>
            </a:r>
            <a:br>
              <a:rPr lang="de-DE" sz="1400" b="0" i="0" u="none" strike="noStrike" cap="none" dirty="0">
                <a:solidFill>
                  <a:schemeClr val="dk1"/>
                </a:solidFill>
                <a:latin typeface="Open Sans Light"/>
                <a:ea typeface="Open Sans Light"/>
                <a:cs typeface="Open Sans Light"/>
                <a:sym typeface="Open Sans Light"/>
              </a:rPr>
            </a:br>
            <a:r>
              <a:rPr lang="de-DE" sz="1200" b="0" i="0" u="none" strike="noStrike" cap="none" dirty="0">
                <a:solidFill>
                  <a:schemeClr val="dk1"/>
                </a:solidFill>
                <a:latin typeface="Open Sans Light"/>
                <a:ea typeface="Open Sans Light"/>
                <a:cs typeface="Open Sans Light"/>
                <a:sym typeface="Open Sans Light"/>
              </a:rPr>
              <a:t>(Barack Obama)</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dirty="0">
                <a:solidFill>
                  <a:schemeClr val="dk1"/>
                </a:solidFill>
                <a:latin typeface="Open Sans Light"/>
                <a:ea typeface="Open Sans Light"/>
                <a:cs typeface="Open Sans Light"/>
                <a:sym typeface="Open Sans Light"/>
              </a:rPr>
            </a:br>
            <a:endParaRPr sz="1400" b="0" i="0" u="none" strike="noStrike" cap="none" dirty="0">
              <a:solidFill>
                <a:schemeClr val="dk1"/>
              </a:solidFill>
              <a:latin typeface="Open Sans Light"/>
              <a:ea typeface="Open Sans Light"/>
              <a:cs typeface="Open Sans Light"/>
              <a:sym typeface="Open Sans Light"/>
            </a:endParaRPr>
          </a:p>
        </p:txBody>
      </p:sp>
      <p:sp>
        <p:nvSpPr>
          <p:cNvPr id="444" name="Google Shape;444;p25"/>
          <p:cNvSpPr/>
          <p:nvPr/>
        </p:nvSpPr>
        <p:spPr>
          <a:xfrm>
            <a:off x="4995974" y="2247096"/>
            <a:ext cx="2199600" cy="2649918"/>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Generally refers to particular places, events, characters.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Has a plot and/or resolution. Do not need to be true.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“I remember when I used to sit on my dad’s lap while he drove around town delivering mail.”</a:t>
            </a:r>
            <a:r>
              <a:rPr lang="de-DE" sz="1400" b="0" i="0" u="none" strike="noStrike" cap="none">
                <a:solidFill>
                  <a:schemeClr val="dk1"/>
                </a:solidFill>
                <a:latin typeface="Open Sans Light"/>
                <a:ea typeface="Open Sans Light"/>
                <a:cs typeface="Open Sans Light"/>
                <a:sym typeface="Open Sans Light"/>
              </a:rPr>
              <a:t> </a:t>
            </a:r>
            <a:r>
              <a:rPr lang="de-DE" sz="1200" b="0" i="0" u="none" strike="noStrike" cap="none">
                <a:solidFill>
                  <a:schemeClr val="dk1"/>
                </a:solidFill>
                <a:latin typeface="Open Sans Light"/>
                <a:ea typeface="Open Sans Light"/>
                <a:cs typeface="Open Sans Light"/>
                <a:sym typeface="Open Sans Light"/>
              </a:rPr>
              <a:t>(Chris Heckmann)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45" name="Google Shape;445;p25"/>
          <p:cNvSpPr/>
          <p:nvPr/>
        </p:nvSpPr>
        <p:spPr>
          <a:xfrm>
            <a:off x="2668480" y="2247095"/>
            <a:ext cx="2199600" cy="2649921"/>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Question that is asked to create an effect or make a statement, not to gather information.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“How can you expect me to change an engine in a plane midflight?”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Open Sans Light"/>
                <a:ea typeface="Open Sans Light"/>
                <a:cs typeface="Open Sans Light"/>
                <a:sym typeface="Open Sans Light"/>
              </a:rPr>
              <a:t>(Antonakis et al., 2012)</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46" name="Google Shape;446;p25"/>
          <p:cNvSpPr/>
          <p:nvPr/>
        </p:nvSpPr>
        <p:spPr>
          <a:xfrm>
            <a:off x="9650735" y="4846231"/>
            <a:ext cx="1544773" cy="1225209"/>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47" name="Google Shape;447;p2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448" name="Google Shape;448;p2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Frame</a:t>
            </a:r>
            <a:endParaRPr i="1" dirty="0"/>
          </a:p>
        </p:txBody>
      </p:sp>
      <p:sp>
        <p:nvSpPr>
          <p:cNvPr id="449" name="Google Shape;449;p25"/>
          <p:cNvSpPr txBox="1"/>
          <p:nvPr/>
        </p:nvSpPr>
        <p:spPr>
          <a:xfrm>
            <a:off x="-112556" y="7230519"/>
            <a:ext cx="9948600" cy="3645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000"/>
              <a:buFont typeface="Arial"/>
              <a:buNone/>
            </a:pPr>
            <a:endParaRPr sz="2000" b="0" i="0" u="none" strike="noStrike" cap="none">
              <a:solidFill>
                <a:schemeClr val="dk1"/>
              </a:solidFill>
              <a:latin typeface="Open Sans Light"/>
              <a:ea typeface="Open Sans Light"/>
              <a:cs typeface="Open Sans Light"/>
              <a:sym typeface="Open Sans Light"/>
            </a:endParaRPr>
          </a:p>
          <a:p>
            <a:pPr marL="457200" marR="0" lvl="0" indent="0" algn="l" rtl="0">
              <a:lnSpc>
                <a:spcPct val="90000"/>
              </a:lnSpc>
              <a:spcBef>
                <a:spcPts val="1000"/>
              </a:spcBef>
              <a:spcAft>
                <a:spcPts val="0"/>
              </a:spcAft>
              <a:buClr>
                <a:schemeClr val="dk1"/>
              </a:buClr>
              <a:buSzPts val="1600"/>
              <a:buFont typeface="Open Sans SemiBold"/>
              <a:buNone/>
            </a:pPr>
            <a:r>
              <a:rPr lang="de-DE" sz="1600" b="1" i="1" u="none" strike="noStrike" cap="none">
                <a:solidFill>
                  <a:schemeClr val="dk1"/>
                </a:solidFill>
                <a:latin typeface="Open Sans SemiBold"/>
                <a:ea typeface="Open Sans SemiBold"/>
                <a:cs typeface="Open Sans SemiBold"/>
                <a:sym typeface="Open Sans SemiBold"/>
              </a:rPr>
              <a:t>Wie denkt oder fühlt Euer Gegenüber? </a:t>
            </a:r>
            <a:endParaRPr sz="1400" b="0" i="0" u="none" strike="noStrike" cap="none">
              <a:solidFill>
                <a:srgbClr val="000000"/>
              </a:solidFill>
              <a:latin typeface="Arial"/>
              <a:ea typeface="Arial"/>
              <a:cs typeface="Arial"/>
              <a:sym typeface="Arial"/>
            </a:endParaRPr>
          </a:p>
          <a:p>
            <a:pPr marL="457200" marR="0" lvl="0" indent="0" algn="l" rtl="0">
              <a:lnSpc>
                <a:spcPct val="90000"/>
              </a:lnSpc>
              <a:spcBef>
                <a:spcPts val="1000"/>
              </a:spcBef>
              <a:spcAft>
                <a:spcPts val="0"/>
              </a:spcAft>
              <a:buClr>
                <a:schemeClr val="dk1"/>
              </a:buClr>
              <a:buSzPts val="1600"/>
              <a:buFont typeface="Open Sans Light"/>
              <a:buNone/>
            </a:pPr>
            <a:endParaRPr sz="1600" b="0" i="0" u="none" strike="noStrike" cap="none">
              <a:solidFill>
                <a:schemeClr val="dk1"/>
              </a:solidFill>
              <a:latin typeface="Open Sans SemiBold"/>
              <a:ea typeface="Open Sans SemiBold"/>
              <a:cs typeface="Open Sans SemiBold"/>
              <a:sym typeface="Open Sans SemiBold"/>
            </a:endParaRPr>
          </a:p>
          <a:p>
            <a:pPr marL="457200" marR="0" lvl="0" indent="0" algn="l" rtl="0">
              <a:lnSpc>
                <a:spcPct val="90000"/>
              </a:lnSpc>
              <a:spcBef>
                <a:spcPts val="1000"/>
              </a:spcBef>
              <a:spcAft>
                <a:spcPts val="0"/>
              </a:spcAft>
              <a:buClr>
                <a:schemeClr val="dk1"/>
              </a:buClr>
              <a:buSzPts val="1600"/>
              <a:buFont typeface="Open Sans SemiBold"/>
              <a:buNone/>
            </a:pPr>
            <a:r>
              <a:rPr lang="de-DE" sz="1600" b="0" i="0" u="none" strike="noStrike" cap="none">
                <a:solidFill>
                  <a:schemeClr val="dk1"/>
                </a:solidFill>
                <a:latin typeface="Open Sans SemiBold"/>
                <a:ea typeface="Open Sans SemiBold"/>
                <a:cs typeface="Open Sans SemiBold"/>
                <a:sym typeface="Open Sans SemiBold"/>
              </a:rPr>
              <a:t>Entwickelt jetzt in Einzelarbeit eine Empathie-Karte für die folgende Situation:</a:t>
            </a:r>
            <a:endParaRPr sz="1400" b="0" i="0" u="none" strike="noStrike" cap="none">
              <a:solidFill>
                <a:srgbClr val="000000"/>
              </a:solidFill>
              <a:latin typeface="Arial"/>
              <a:ea typeface="Arial"/>
              <a:cs typeface="Arial"/>
              <a:sym typeface="Arial"/>
            </a:endParaRPr>
          </a:p>
          <a:p>
            <a:pPr marL="457200" marR="0" lvl="0" indent="0" algn="l" rtl="0">
              <a:lnSpc>
                <a:spcPct val="90000"/>
              </a:lnSpc>
              <a:spcBef>
                <a:spcPts val="100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Bezieht die Übung auf einen konkreten Mitarbeitenden aus Eurem Team</a:t>
            </a:r>
            <a:endParaRPr sz="1400" b="0" i="0" u="none" strike="noStrike" cap="none">
              <a:solidFill>
                <a:srgbClr val="000000"/>
              </a:solidFill>
              <a:latin typeface="Arial"/>
              <a:ea typeface="Arial"/>
              <a:cs typeface="Arial"/>
              <a:sym typeface="Arial"/>
            </a:endParaRPr>
          </a:p>
          <a:p>
            <a:pPr marL="742950" marR="0" lvl="0" indent="-184150" algn="l" rtl="0">
              <a:lnSpc>
                <a:spcPct val="90000"/>
              </a:lnSpc>
              <a:spcBef>
                <a:spcPts val="1000"/>
              </a:spcBef>
              <a:spcAft>
                <a:spcPts val="0"/>
              </a:spcAft>
              <a:buClr>
                <a:schemeClr val="dk1"/>
              </a:buClr>
              <a:buSzPts val="1600"/>
              <a:buFont typeface="Arial"/>
              <a:buNone/>
            </a:pPr>
            <a:endParaRPr sz="1600" b="0" i="0" u="none" strike="noStrike" cap="none">
              <a:solidFill>
                <a:schemeClr val="dk1"/>
              </a:solidFill>
              <a:latin typeface="Open Sans Light"/>
              <a:ea typeface="Open Sans Light"/>
              <a:cs typeface="Open Sans Light"/>
              <a:sym typeface="Open Sans Light"/>
            </a:endParaRPr>
          </a:p>
          <a:p>
            <a:pPr marL="742950" marR="0" lvl="0" indent="-285750" algn="l" rtl="0">
              <a:lnSpc>
                <a:spcPct val="90000"/>
              </a:lnSpc>
              <a:spcBef>
                <a:spcPts val="1000"/>
              </a:spcBef>
              <a:spcAft>
                <a:spcPts val="0"/>
              </a:spcAft>
              <a:buClr>
                <a:schemeClr val="dk1"/>
              </a:buClr>
              <a:buSzPts val="1600"/>
              <a:buFont typeface="Arial"/>
              <a:buChar char="►"/>
            </a:pPr>
            <a:r>
              <a:rPr lang="de-DE" sz="1600" b="1" i="0" u="none" strike="noStrike" cap="none">
                <a:solidFill>
                  <a:schemeClr val="dk1"/>
                </a:solidFill>
                <a:latin typeface="Open Sans SemiBold"/>
                <a:ea typeface="Open Sans SemiBold"/>
                <a:cs typeface="Open Sans SemiBold"/>
                <a:sym typeface="Open Sans SemiBold"/>
              </a:rPr>
              <a:t>Situation: </a:t>
            </a:r>
            <a:r>
              <a:rPr lang="de-DE" sz="1600" b="0" i="0" u="none" strike="noStrike" cap="none">
                <a:solidFill>
                  <a:schemeClr val="dk1"/>
                </a:solidFill>
                <a:latin typeface="Open Sans Light"/>
                <a:ea typeface="Open Sans Light"/>
                <a:cs typeface="Open Sans Light"/>
                <a:sym typeface="Open Sans Light"/>
              </a:rPr>
              <a:t>Einen leistungsschwachen Mitarbeiter aufmuntern und wieder in die Spur bringen.</a:t>
            </a:r>
            <a:endParaRPr sz="1400" b="0" i="0" u="none" strike="noStrike" cap="none">
              <a:solidFill>
                <a:srgbClr val="000000"/>
              </a:solidFill>
              <a:latin typeface="Arial"/>
              <a:ea typeface="Arial"/>
              <a:cs typeface="Arial"/>
              <a:sym typeface="Arial"/>
            </a:endParaRPr>
          </a:p>
          <a:p>
            <a:pPr marL="285750" marR="0" lvl="0" indent="-184150" algn="l" rtl="0">
              <a:lnSpc>
                <a:spcPct val="90000"/>
              </a:lnSpc>
              <a:spcBef>
                <a:spcPts val="1000"/>
              </a:spcBef>
              <a:spcAft>
                <a:spcPts val="0"/>
              </a:spcAft>
              <a:buClr>
                <a:schemeClr val="dk1"/>
              </a:buClr>
              <a:buSzPts val="1600"/>
              <a:buFont typeface="Arial"/>
              <a:buNone/>
            </a:pPr>
            <a:endParaRPr sz="16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1000"/>
              </a:spcBef>
              <a:spcAft>
                <a:spcPts val="0"/>
              </a:spcAft>
              <a:buClr>
                <a:schemeClr val="dk1"/>
              </a:buClr>
              <a:buSzPts val="1000"/>
              <a:buFont typeface="Open Sans Light"/>
              <a:buNone/>
            </a:pPr>
            <a:endParaRPr sz="1000" b="0" i="0" u="none" strike="noStrike" cap="none">
              <a:solidFill>
                <a:schemeClr val="dk1"/>
              </a:solidFill>
              <a:highlight>
                <a:srgbClr val="FFFFFF"/>
              </a:highlight>
              <a:latin typeface="Open Sans Light"/>
              <a:ea typeface="Open Sans Light"/>
              <a:cs typeface="Open Sans Light"/>
              <a:sym typeface="Open Sans Light"/>
            </a:endParaRPr>
          </a:p>
          <a:p>
            <a:pPr marL="0" marR="0" lvl="0" indent="0" algn="l" rtl="0">
              <a:lnSpc>
                <a:spcPct val="90000"/>
              </a:lnSpc>
              <a:spcBef>
                <a:spcPts val="1000"/>
              </a:spcBef>
              <a:spcAft>
                <a:spcPts val="0"/>
              </a:spcAft>
              <a:buClr>
                <a:srgbClr val="C00000"/>
              </a:buClr>
              <a:buSzPts val="2000"/>
              <a:buFont typeface="Arial"/>
              <a:buNone/>
            </a:pPr>
            <a:endParaRPr sz="2000" b="0" i="0" u="none" strike="noStrike" cap="none">
              <a:solidFill>
                <a:schemeClr val="dk1"/>
              </a:solidFill>
              <a:latin typeface="Open Sans Light"/>
              <a:ea typeface="Open Sans Light"/>
              <a:cs typeface="Open Sans Light"/>
              <a:sym typeface="Open Sans Light"/>
            </a:endParaRPr>
          </a:p>
        </p:txBody>
      </p:sp>
      <p:sp>
        <p:nvSpPr>
          <p:cNvPr id="450" name="Google Shape;450;p25"/>
          <p:cNvSpPr/>
          <p:nvPr/>
        </p:nvSpPr>
        <p:spPr>
          <a:xfrm>
            <a:off x="6379698" y="7921819"/>
            <a:ext cx="6912692" cy="28007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„Charisma ist ein ganz besonderes Fluidum.“</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ist nicht messbar.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macht sich bemerkbar über die Wirkung, die es erzielt.“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lässt sich nicht nachweisen im Labor[…].“</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1" u="none" strike="noStrike" cap="none">
                <a:solidFill>
                  <a:schemeClr val="dk1"/>
                </a:solidFill>
                <a:latin typeface="Open Sans Light"/>
                <a:ea typeface="Open Sans Light"/>
                <a:cs typeface="Open Sans Light"/>
                <a:sym typeface="Open Sans Light"/>
              </a:rPr>
              <a:t>Matthias Matussek im Spiegel 46/2012</a:t>
            </a:r>
            <a:endParaRPr sz="1600" b="0" i="0" u="none" strike="noStrike" cap="none">
              <a:solidFill>
                <a:schemeClr val="dk1"/>
              </a:solidFill>
              <a:latin typeface="Open Sans Light"/>
              <a:ea typeface="Open Sans Light"/>
              <a:cs typeface="Open Sans Light"/>
              <a:sym typeface="Open Sans Light"/>
            </a:endParaRPr>
          </a:p>
        </p:txBody>
      </p:sp>
      <p:cxnSp>
        <p:nvCxnSpPr>
          <p:cNvPr id="451" name="Google Shape;451;p25"/>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452" name="Google Shape;452;p25"/>
          <p:cNvSpPr txBox="1"/>
          <p:nvPr/>
        </p:nvSpPr>
        <p:spPr>
          <a:xfrm>
            <a:off x="-4419600" y="7175788"/>
            <a:ext cx="10515600" cy="3775665"/>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Merriweather Sans"/>
              <a:buChar char="►"/>
            </a:pPr>
            <a:r>
              <a:rPr lang="de-DE" sz="1600" b="1" i="0" u="none" strike="noStrike" cap="none">
                <a:solidFill>
                  <a:schemeClr val="dk1"/>
                </a:solidFill>
                <a:latin typeface="Open Sans Light"/>
                <a:ea typeface="Open Sans Light"/>
                <a:cs typeface="Open Sans Light"/>
                <a:sym typeface="Open Sans Light"/>
              </a:rPr>
              <a:t> </a:t>
            </a:r>
            <a:r>
              <a:rPr lang="de-DE" sz="1600" b="0" i="1" u="none" strike="noStrike" cap="none">
                <a:solidFill>
                  <a:schemeClr val="dk1"/>
                </a:solidFill>
                <a:latin typeface="Open Sans SemiBold"/>
                <a:ea typeface="Open Sans SemiBold"/>
                <a:cs typeface="Open Sans SemiBold"/>
                <a:sym typeface="Open Sans SemiBold"/>
              </a:rPr>
              <a:t>Charisma </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 kodiert für 350 Reden von US Gouverneuren</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März und April 2020</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265 Reden (75,71%) haben direkt appelliert zu Hause zu bleiben</a:t>
            </a:r>
            <a:endParaRPr sz="1600" b="0" i="0" u="none" strike="noStrike" cap="none">
              <a:solidFill>
                <a:schemeClr val="dk1"/>
              </a:solidFill>
              <a:latin typeface="Open Sans Light"/>
              <a:ea typeface="Open Sans Light"/>
              <a:cs typeface="Open Sans Light"/>
              <a:sym typeface="Open Sans Light"/>
            </a:endParaRPr>
          </a:p>
          <a:p>
            <a:pPr marL="685800" marR="0" lvl="1" indent="-101600" algn="l" rtl="0">
              <a:lnSpc>
                <a:spcPct val="90000"/>
              </a:lnSpc>
              <a:spcBef>
                <a:spcPts val="5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228600" algn="l" rtl="0">
              <a:lnSpc>
                <a:spcPct val="90000"/>
              </a:lnSpc>
              <a:spcBef>
                <a:spcPts val="1000"/>
              </a:spcBef>
              <a:spcAft>
                <a:spcPts val="0"/>
              </a:spcAft>
              <a:buClr>
                <a:schemeClr val="dk1"/>
              </a:buClr>
              <a:buSzPts val="2400"/>
              <a:buFont typeface="Merriweather Sans"/>
              <a:buChar char="►"/>
            </a:pPr>
            <a:r>
              <a:rPr lang="de-DE" sz="1600" b="1" i="0" u="none" strike="noStrike" cap="none">
                <a:solidFill>
                  <a:schemeClr val="dk1"/>
                </a:solidFill>
                <a:latin typeface="Open Sans Light"/>
                <a:ea typeface="Open Sans Light"/>
                <a:cs typeface="Open Sans Light"/>
                <a:sym typeface="Open Sans Light"/>
              </a:rPr>
              <a:t> </a:t>
            </a:r>
            <a:r>
              <a:rPr lang="de-DE" sz="1600" b="1" i="1" u="none" strike="noStrike" cap="none">
                <a:solidFill>
                  <a:schemeClr val="dk1"/>
                </a:solidFill>
                <a:latin typeface="Open Sans SemiBold"/>
                <a:ea typeface="Open Sans SemiBold"/>
                <a:cs typeface="Open Sans SemiBold"/>
                <a:sym typeface="Open Sans SemiBold"/>
              </a:rPr>
              <a:t>Physisches Distanzieren 1 oder 7 Tage nach den Reden</a:t>
            </a:r>
            <a:endParaRPr sz="1600" b="0" i="1" u="none" strike="noStrike" cap="none">
              <a:solidFill>
                <a:schemeClr val="dk1"/>
              </a:solidFill>
              <a:latin typeface="Open Sans SemiBold"/>
              <a:ea typeface="Open Sans SemiBold"/>
              <a:cs typeface="Open Sans SemiBold"/>
              <a:sym typeface="Open Sans SemiBold"/>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Prozentualer Anteil der EinwohnerInnen, die zu Hause geblieben sind </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Zu Hause definiert als 100 Quadratmeter von ihrem Wohnort</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Gemessen durch Geodaten über Mobiltelefone</a:t>
            </a:r>
            <a:endParaRPr sz="1400" b="0" i="0" u="none" strike="noStrike" cap="none">
              <a:solidFill>
                <a:srgbClr val="000000"/>
              </a:solidFill>
              <a:latin typeface="Arial"/>
              <a:ea typeface="Arial"/>
              <a:cs typeface="Arial"/>
              <a:sym typeface="Arial"/>
            </a:endParaRPr>
          </a:p>
          <a:p>
            <a:pPr marL="457200" marR="0" lvl="1" indent="0" algn="l" rtl="0">
              <a:lnSpc>
                <a:spcPct val="90000"/>
              </a:lnSpc>
              <a:spcBef>
                <a:spcPts val="5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457200" marR="0" lvl="1" indent="0" algn="l" rtl="0">
              <a:lnSpc>
                <a:spcPct val="90000"/>
              </a:lnSpc>
              <a:spcBef>
                <a:spcPts val="500"/>
              </a:spcBef>
              <a:spcAft>
                <a:spcPts val="0"/>
              </a:spcAft>
              <a:buClr>
                <a:schemeClr val="dk1"/>
              </a:buClr>
              <a:buSzPts val="2000"/>
              <a:buFont typeface="Arial"/>
              <a:buNone/>
            </a:pPr>
            <a:r>
              <a:rPr lang="de-DE" sz="1600" b="0" i="0" u="none" strike="noStrike" cap="none">
                <a:solidFill>
                  <a:schemeClr val="dk1"/>
                </a:solidFill>
                <a:latin typeface="Open Sans Light"/>
                <a:ea typeface="Open Sans Light"/>
                <a:cs typeface="Open Sans Light"/>
                <a:sym typeface="Open Sans Light"/>
              </a:rPr>
              <a:t>(Jensen et al., 2021) </a:t>
            </a:r>
            <a:endParaRPr sz="1400" b="0" i="0" u="none" strike="noStrike" cap="none">
              <a:solidFill>
                <a:srgbClr val="000000"/>
              </a:solidFill>
              <a:latin typeface="Arial"/>
              <a:ea typeface="Arial"/>
              <a:cs typeface="Arial"/>
              <a:sym typeface="Arial"/>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p:txBody>
      </p:sp>
      <p:sp>
        <p:nvSpPr>
          <p:cNvPr id="454" name="Google Shape;454;p25"/>
          <p:cNvSpPr txBox="1"/>
          <p:nvPr/>
        </p:nvSpPr>
        <p:spPr>
          <a:xfrm>
            <a:off x="10032944" y="4514541"/>
            <a:ext cx="78035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Deliver</a:t>
            </a:r>
            <a:endParaRPr sz="1400" b="0" i="0" u="none" strike="noStrike" cap="none">
              <a:solidFill>
                <a:srgbClr val="000000"/>
              </a:solidFill>
              <a:latin typeface="Arial"/>
              <a:ea typeface="Arial"/>
              <a:cs typeface="Arial"/>
              <a:sym typeface="Arial"/>
            </a:endParaRPr>
          </a:p>
        </p:txBody>
      </p:sp>
      <p:sp>
        <p:nvSpPr>
          <p:cNvPr id="455" name="Google Shape;455;p25"/>
          <p:cNvSpPr txBox="1"/>
          <p:nvPr/>
        </p:nvSpPr>
        <p:spPr>
          <a:xfrm>
            <a:off x="8945793" y="5884363"/>
            <a:ext cx="9584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62344"/>
              </a:buClr>
              <a:buSzPts val="1200"/>
              <a:buFont typeface="Open Sans ExtraBold"/>
              <a:buNone/>
            </a:pPr>
            <a:r>
              <a:rPr lang="de-DE" sz="1200" b="1" i="0" u="none" strike="noStrike" cap="none">
                <a:solidFill>
                  <a:srgbClr val="E62344"/>
                </a:solidFill>
                <a:latin typeface="Open Sans ExtraBold"/>
                <a:ea typeface="Open Sans ExtraBold"/>
                <a:cs typeface="Open Sans ExtraBold"/>
                <a:sym typeface="Open Sans ExtraBold"/>
              </a:rPr>
              <a:t>Frame</a:t>
            </a:r>
            <a:endParaRPr sz="1400" b="0" i="0" u="none" strike="noStrike" cap="none">
              <a:solidFill>
                <a:srgbClr val="000000"/>
              </a:solidFill>
              <a:latin typeface="Arial"/>
              <a:ea typeface="Arial"/>
              <a:cs typeface="Arial"/>
              <a:sym typeface="Arial"/>
            </a:endParaRPr>
          </a:p>
        </p:txBody>
      </p:sp>
      <p:sp>
        <p:nvSpPr>
          <p:cNvPr id="456" name="Google Shape;456;p25"/>
          <p:cNvSpPr txBox="1"/>
          <p:nvPr/>
        </p:nvSpPr>
        <p:spPr>
          <a:xfrm>
            <a:off x="11195504" y="5849212"/>
            <a:ext cx="131938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Substance</a:t>
            </a:r>
            <a:endParaRPr sz="1400" b="0" i="0" u="none" strike="noStrike" cap="none">
              <a:solidFill>
                <a:srgbClr val="000000"/>
              </a:solidFill>
              <a:latin typeface="Arial"/>
              <a:ea typeface="Arial"/>
              <a:cs typeface="Arial"/>
              <a:sym typeface="Arial"/>
            </a:endParaRPr>
          </a:p>
        </p:txBody>
      </p:sp>
      <p:sp>
        <p:nvSpPr>
          <p:cNvPr id="457" name="Google Shape;457;p25"/>
          <p:cNvSpPr txBox="1"/>
          <p:nvPr/>
        </p:nvSpPr>
        <p:spPr>
          <a:xfrm>
            <a:off x="9904273" y="5585983"/>
            <a:ext cx="103769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200"/>
              <a:buFont typeface="Open Sans ExtraBold"/>
              <a:buNone/>
            </a:pPr>
            <a:r>
              <a:rPr lang="de-DE" sz="12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sp>
        <p:nvSpPr>
          <p:cNvPr id="458" name="Google Shape;458;p25"/>
          <p:cNvSpPr/>
          <p:nvPr/>
        </p:nvSpPr>
        <p:spPr>
          <a:xfrm>
            <a:off x="341050"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Metaphor/ </a:t>
            </a:r>
            <a:r>
              <a:rPr lang="de-DE">
                <a:solidFill>
                  <a:srgbClr val="FFFFFF"/>
                </a:solidFill>
                <a:latin typeface="Open Sans Light"/>
                <a:ea typeface="Open Sans Light"/>
                <a:cs typeface="Open Sans Light"/>
                <a:sym typeface="Open Sans Light"/>
              </a:rPr>
              <a:t>Simile</a:t>
            </a:r>
            <a:endParaRPr sz="1400" b="0" i="0" u="none" strike="noStrike" cap="none">
              <a:solidFill>
                <a:srgbClr val="FFFFFF"/>
              </a:solidFill>
              <a:latin typeface="Open Sans Light"/>
              <a:ea typeface="Open Sans Light"/>
              <a:cs typeface="Open Sans Light"/>
              <a:sym typeface="Open Sans Light"/>
            </a:endParaRPr>
          </a:p>
        </p:txBody>
      </p:sp>
      <p:sp>
        <p:nvSpPr>
          <p:cNvPr id="459" name="Google Shape;459;p25"/>
          <p:cNvSpPr/>
          <p:nvPr/>
        </p:nvSpPr>
        <p:spPr>
          <a:xfrm>
            <a:off x="341055" y="2247096"/>
            <a:ext cx="2199600" cy="2595204"/>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sng" strike="noStrike" cap="none">
                <a:solidFill>
                  <a:schemeClr val="dk1"/>
                </a:solidFill>
                <a:latin typeface="Open Sans Light"/>
                <a:ea typeface="Open Sans Light"/>
                <a:cs typeface="Open Sans Light"/>
                <a:sym typeface="Open Sans Light"/>
              </a:rPr>
              <a:t>Metaphor</a:t>
            </a:r>
            <a:r>
              <a:rPr lang="de-DE" sz="1400" b="0" i="0" u="none" strike="noStrike" cap="none">
                <a:solidFill>
                  <a:schemeClr val="dk1"/>
                </a:solidFill>
                <a:latin typeface="Open Sans Light"/>
                <a:ea typeface="Open Sans Light"/>
                <a:cs typeface="Open Sans Light"/>
                <a:sym typeface="Open Sans Light"/>
              </a:rPr>
              <a:t>: Word or phrase describing something by comparing it to something else. </a:t>
            </a:r>
            <a:r>
              <a:rPr lang="de-DE" sz="1400" b="0" i="0" u="sng" strike="noStrike" cap="none">
                <a:solidFill>
                  <a:schemeClr val="dk1"/>
                </a:solidFill>
                <a:latin typeface="Open Sans Light"/>
                <a:ea typeface="Open Sans Light"/>
                <a:cs typeface="Open Sans Light"/>
                <a:sym typeface="Open Sans Light"/>
              </a:rPr>
              <a:t>Simile</a:t>
            </a:r>
            <a:r>
              <a:rPr lang="de-DE" sz="1400" b="0" i="0" u="none" strike="noStrike" cap="none">
                <a:solidFill>
                  <a:schemeClr val="dk1"/>
                </a:solidFill>
                <a:latin typeface="Open Sans Light"/>
                <a:ea typeface="Open Sans Light"/>
                <a:cs typeface="Open Sans Light"/>
                <a:sym typeface="Open Sans Light"/>
              </a:rPr>
              <a:t>: a comparison using "like" or "as".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“Chaos is a friend of mine.”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Open Sans Light"/>
                <a:ea typeface="Open Sans Light"/>
                <a:cs typeface="Open Sans Light"/>
                <a:sym typeface="Open Sans Light"/>
              </a:rPr>
              <a:t>(Bob Dylan)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60" name="Google Shape;460;p25"/>
          <p:cNvSpPr/>
          <p:nvPr/>
        </p:nvSpPr>
        <p:spPr>
          <a:xfrm>
            <a:off x="2668549"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Rhetorical Questions</a:t>
            </a:r>
            <a:endParaRPr sz="1400" b="0" i="0" u="none" strike="noStrike" cap="none">
              <a:solidFill>
                <a:srgbClr val="000000"/>
              </a:solidFill>
              <a:latin typeface="Arial"/>
              <a:ea typeface="Arial"/>
              <a:cs typeface="Arial"/>
              <a:sym typeface="Arial"/>
            </a:endParaRPr>
          </a:p>
        </p:txBody>
      </p:sp>
      <p:sp>
        <p:nvSpPr>
          <p:cNvPr id="461" name="Google Shape;461;p25"/>
          <p:cNvSpPr/>
          <p:nvPr/>
        </p:nvSpPr>
        <p:spPr>
          <a:xfrm>
            <a:off x="4996048"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dirty="0">
                <a:solidFill>
                  <a:srgbClr val="FFFFFF"/>
                </a:solidFill>
                <a:latin typeface="Open Sans Light"/>
                <a:ea typeface="Open Sans Light"/>
                <a:cs typeface="Open Sans Light"/>
                <a:sym typeface="Open Sans Light"/>
              </a:rPr>
              <a:t>Stories / </a:t>
            </a:r>
            <a:r>
              <a:rPr lang="de-DE" sz="1400" b="0" i="0" u="none" strike="noStrike" cap="none" dirty="0" err="1">
                <a:solidFill>
                  <a:srgbClr val="FFFFFF"/>
                </a:solidFill>
                <a:latin typeface="Open Sans Light"/>
                <a:ea typeface="Open Sans Light"/>
                <a:cs typeface="Open Sans Light"/>
                <a:sym typeface="Open Sans Light"/>
              </a:rPr>
              <a:t>Anecdotes</a:t>
            </a:r>
            <a:r>
              <a:rPr lang="de-DE" sz="1400" b="0" i="0" u="none" strike="noStrike" cap="none" dirty="0">
                <a:solidFill>
                  <a:srgbClr val="FFFFFF"/>
                </a:solidFill>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p:txBody>
      </p:sp>
      <p:sp>
        <p:nvSpPr>
          <p:cNvPr id="462" name="Google Shape;462;p25"/>
          <p:cNvSpPr/>
          <p:nvPr/>
        </p:nvSpPr>
        <p:spPr>
          <a:xfrm>
            <a:off x="7323547"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Contrasts</a:t>
            </a:r>
            <a:endParaRPr sz="1400" b="0" i="0" u="none" strike="noStrike" cap="none">
              <a:solidFill>
                <a:srgbClr val="000000"/>
              </a:solidFill>
              <a:latin typeface="Arial"/>
              <a:ea typeface="Arial"/>
              <a:cs typeface="Arial"/>
              <a:sym typeface="Arial"/>
            </a:endParaRPr>
          </a:p>
        </p:txBody>
      </p:sp>
      <p:sp>
        <p:nvSpPr>
          <p:cNvPr id="463" name="Google Shape;463;p25"/>
          <p:cNvSpPr/>
          <p:nvPr/>
        </p:nvSpPr>
        <p:spPr>
          <a:xfrm>
            <a:off x="9651045"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Lists/ Repetitions </a:t>
            </a:r>
            <a:endParaRPr sz="1400" b="0" i="0" u="none" strike="noStrike" cap="none">
              <a:solidFill>
                <a:srgbClr val="000000"/>
              </a:solidFill>
              <a:latin typeface="Arial"/>
              <a:ea typeface="Arial"/>
              <a:cs typeface="Arial"/>
              <a:sym typeface="Arial"/>
            </a:endParaRPr>
          </a:p>
        </p:txBody>
      </p:sp>
      <p:sp>
        <p:nvSpPr>
          <p:cNvPr id="464" name="Google Shape;464;p2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23</a:t>
            </a:fld>
            <a:endParaRPr dirty="0"/>
          </a:p>
        </p:txBody>
      </p:sp>
      <p:sp>
        <p:nvSpPr>
          <p:cNvPr id="3" name="Google Shape;557;p29">
            <a:extLst>
              <a:ext uri="{FF2B5EF4-FFF2-40B4-BE49-F238E27FC236}">
                <a16:creationId xmlns:a16="http://schemas.microsoft.com/office/drawing/2014/main" id="{41DE890F-1D5D-248D-751D-08877F01C195}"/>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cxnSp>
        <p:nvCxnSpPr>
          <p:cNvPr id="470" name="Google Shape;470;p26"/>
          <p:cNvCxnSpPr/>
          <p:nvPr/>
        </p:nvCxnSpPr>
        <p:spPr>
          <a:xfrm>
            <a:off x="3309744" y="3256714"/>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71" name="Google Shape;471;p26"/>
          <p:cNvCxnSpPr/>
          <p:nvPr/>
        </p:nvCxnSpPr>
        <p:spPr>
          <a:xfrm>
            <a:off x="3309740" y="3636143"/>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72" name="Google Shape;472;p26"/>
          <p:cNvCxnSpPr/>
          <p:nvPr/>
        </p:nvCxnSpPr>
        <p:spPr>
          <a:xfrm>
            <a:off x="3309740" y="4015572"/>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73" name="Google Shape;473;p26"/>
          <p:cNvCxnSpPr/>
          <p:nvPr/>
        </p:nvCxnSpPr>
        <p:spPr>
          <a:xfrm>
            <a:off x="3309740" y="4395001"/>
            <a:ext cx="2482173" cy="0"/>
          </a:xfrm>
          <a:prstGeom prst="straightConnector1">
            <a:avLst/>
          </a:prstGeom>
          <a:noFill/>
          <a:ln w="9525" cap="flat" cmpd="sng">
            <a:solidFill>
              <a:schemeClr val="dk1"/>
            </a:solidFill>
            <a:prstDash val="solid"/>
            <a:miter lim="800000"/>
            <a:headEnd type="none" w="sm" len="sm"/>
            <a:tailEnd type="triangle" w="med" len="med"/>
          </a:ln>
        </p:spPr>
      </p:cxnSp>
      <p:sp>
        <p:nvSpPr>
          <p:cNvPr id="474" name="Google Shape;474;p26"/>
          <p:cNvSpPr/>
          <p:nvPr/>
        </p:nvSpPr>
        <p:spPr>
          <a:xfrm>
            <a:off x="1249206" y="2592411"/>
            <a:ext cx="3477306" cy="2757962"/>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75" name="Google Shape;475;p2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476" name="Google Shape;476;p2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Substance</a:t>
            </a:r>
            <a:endParaRPr i="1"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77" name="Google Shape;477;p26"/>
          <p:cNvSpPr txBox="1"/>
          <p:nvPr/>
        </p:nvSpPr>
        <p:spPr>
          <a:xfrm>
            <a:off x="-112556" y="7230519"/>
            <a:ext cx="9948600" cy="3645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000"/>
              <a:buFont typeface="Arial"/>
              <a:buNone/>
            </a:pPr>
            <a:endParaRPr sz="2000" b="0" i="0" u="none" strike="noStrike" cap="none">
              <a:solidFill>
                <a:schemeClr val="dk1"/>
              </a:solidFill>
              <a:latin typeface="Open Sans Light"/>
              <a:ea typeface="Open Sans Light"/>
              <a:cs typeface="Open Sans Light"/>
              <a:sym typeface="Open Sans Light"/>
            </a:endParaRPr>
          </a:p>
          <a:p>
            <a:pPr marL="457200" marR="0" lvl="0" indent="0" algn="l" rtl="0">
              <a:lnSpc>
                <a:spcPct val="90000"/>
              </a:lnSpc>
              <a:spcBef>
                <a:spcPts val="1000"/>
              </a:spcBef>
              <a:spcAft>
                <a:spcPts val="0"/>
              </a:spcAft>
              <a:buClr>
                <a:schemeClr val="dk1"/>
              </a:buClr>
              <a:buSzPts val="1600"/>
              <a:buFont typeface="Open Sans SemiBold"/>
              <a:buNone/>
            </a:pPr>
            <a:r>
              <a:rPr lang="de-DE" sz="1600" b="1" i="1" u="none" strike="noStrike" cap="none">
                <a:solidFill>
                  <a:schemeClr val="dk1"/>
                </a:solidFill>
                <a:latin typeface="Open Sans SemiBold"/>
                <a:ea typeface="Open Sans SemiBold"/>
                <a:cs typeface="Open Sans SemiBold"/>
                <a:sym typeface="Open Sans SemiBold"/>
              </a:rPr>
              <a:t>Wie denkt oder fühlt Euer Gegenüber? </a:t>
            </a:r>
            <a:endParaRPr sz="1600" b="1" i="1" u="none" strike="noStrike" cap="none">
              <a:solidFill>
                <a:schemeClr val="dk1"/>
              </a:solidFill>
              <a:latin typeface="Open Sans SemiBold"/>
              <a:ea typeface="Open Sans SemiBold"/>
              <a:cs typeface="Open Sans SemiBold"/>
              <a:sym typeface="Open Sans SemiBold"/>
            </a:endParaRPr>
          </a:p>
          <a:p>
            <a:pPr marL="457200" marR="0" lvl="0" indent="0" algn="l" rtl="0">
              <a:lnSpc>
                <a:spcPct val="90000"/>
              </a:lnSpc>
              <a:spcBef>
                <a:spcPts val="1000"/>
              </a:spcBef>
              <a:spcAft>
                <a:spcPts val="0"/>
              </a:spcAft>
              <a:buClr>
                <a:schemeClr val="dk1"/>
              </a:buClr>
              <a:buSzPts val="1600"/>
              <a:buFont typeface="Open Sans Light"/>
              <a:buNone/>
            </a:pPr>
            <a:endParaRPr sz="1600" b="0" i="0" u="none" strike="noStrike" cap="none">
              <a:solidFill>
                <a:schemeClr val="dk1"/>
              </a:solidFill>
              <a:latin typeface="Open Sans SemiBold"/>
              <a:ea typeface="Open Sans SemiBold"/>
              <a:cs typeface="Open Sans SemiBold"/>
              <a:sym typeface="Open Sans SemiBold"/>
            </a:endParaRPr>
          </a:p>
          <a:p>
            <a:pPr marL="457200" marR="0" lvl="0" indent="0" algn="l" rtl="0">
              <a:lnSpc>
                <a:spcPct val="90000"/>
              </a:lnSpc>
              <a:spcBef>
                <a:spcPts val="1000"/>
              </a:spcBef>
              <a:spcAft>
                <a:spcPts val="0"/>
              </a:spcAft>
              <a:buClr>
                <a:schemeClr val="dk1"/>
              </a:buClr>
              <a:buSzPts val="1600"/>
              <a:buFont typeface="Open Sans SemiBold"/>
              <a:buNone/>
            </a:pPr>
            <a:r>
              <a:rPr lang="de-DE" sz="1600" b="0" i="0" u="none" strike="noStrike" cap="none">
                <a:solidFill>
                  <a:schemeClr val="dk1"/>
                </a:solidFill>
                <a:latin typeface="Open Sans SemiBold"/>
                <a:ea typeface="Open Sans SemiBold"/>
                <a:cs typeface="Open Sans SemiBold"/>
                <a:sym typeface="Open Sans SemiBold"/>
              </a:rPr>
              <a:t>Entwickelt jetzt in Einzelarbeit eine Empathie-Karte für die folgende Situation:</a:t>
            </a:r>
            <a:endParaRPr sz="1600" b="0" i="0" u="none" strike="noStrike" cap="none">
              <a:solidFill>
                <a:schemeClr val="dk1"/>
              </a:solidFill>
              <a:latin typeface="Open Sans SemiBold"/>
              <a:ea typeface="Open Sans SemiBold"/>
              <a:cs typeface="Open Sans SemiBold"/>
              <a:sym typeface="Open Sans SemiBold"/>
            </a:endParaRPr>
          </a:p>
          <a:p>
            <a:pPr marL="457200" marR="0" lvl="0" indent="0" algn="l" rtl="0">
              <a:lnSpc>
                <a:spcPct val="90000"/>
              </a:lnSpc>
              <a:spcBef>
                <a:spcPts val="100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Bezieht die Übung auf einen konkreten Mitarbeitenden aus Eurem Team</a:t>
            </a:r>
            <a:endParaRPr sz="1600" b="0" i="0" u="none" strike="noStrike" cap="none">
              <a:solidFill>
                <a:schemeClr val="dk1"/>
              </a:solidFill>
              <a:latin typeface="Open Sans Light"/>
              <a:ea typeface="Open Sans Light"/>
              <a:cs typeface="Open Sans Light"/>
              <a:sym typeface="Open Sans Light"/>
            </a:endParaRPr>
          </a:p>
          <a:p>
            <a:pPr marL="742950" marR="0" lvl="0" indent="-184150" algn="l" rtl="0">
              <a:lnSpc>
                <a:spcPct val="90000"/>
              </a:lnSpc>
              <a:spcBef>
                <a:spcPts val="1000"/>
              </a:spcBef>
              <a:spcAft>
                <a:spcPts val="0"/>
              </a:spcAft>
              <a:buClr>
                <a:schemeClr val="dk1"/>
              </a:buClr>
              <a:buSzPts val="1600"/>
              <a:buFont typeface="Arial"/>
              <a:buNone/>
            </a:pPr>
            <a:endParaRPr sz="1600" b="0" i="0" u="none" strike="noStrike" cap="none">
              <a:solidFill>
                <a:schemeClr val="dk1"/>
              </a:solidFill>
              <a:latin typeface="Open Sans Light"/>
              <a:ea typeface="Open Sans Light"/>
              <a:cs typeface="Open Sans Light"/>
              <a:sym typeface="Open Sans Light"/>
            </a:endParaRPr>
          </a:p>
          <a:p>
            <a:pPr marL="742950" marR="0" lvl="0" indent="-285750" algn="l" rtl="0">
              <a:lnSpc>
                <a:spcPct val="90000"/>
              </a:lnSpc>
              <a:spcBef>
                <a:spcPts val="1000"/>
              </a:spcBef>
              <a:spcAft>
                <a:spcPts val="0"/>
              </a:spcAft>
              <a:buClr>
                <a:schemeClr val="dk1"/>
              </a:buClr>
              <a:buSzPts val="1600"/>
              <a:buFont typeface="Arial"/>
              <a:buChar char="►"/>
            </a:pPr>
            <a:r>
              <a:rPr lang="de-DE" sz="1600" b="1" i="0" u="none" strike="noStrike" cap="none">
                <a:solidFill>
                  <a:schemeClr val="dk1"/>
                </a:solidFill>
                <a:latin typeface="Open Sans SemiBold"/>
                <a:ea typeface="Open Sans SemiBold"/>
                <a:cs typeface="Open Sans SemiBold"/>
                <a:sym typeface="Open Sans SemiBold"/>
              </a:rPr>
              <a:t>Situation: </a:t>
            </a:r>
            <a:r>
              <a:rPr lang="de-DE" sz="1600" b="0" i="0" u="none" strike="noStrike" cap="none">
                <a:solidFill>
                  <a:schemeClr val="dk1"/>
                </a:solidFill>
                <a:latin typeface="Open Sans Light"/>
                <a:ea typeface="Open Sans Light"/>
                <a:cs typeface="Open Sans Light"/>
                <a:sym typeface="Open Sans Light"/>
              </a:rPr>
              <a:t>Einen leistungsschwachen Mitarbeiter aufmuntern und wieder in die Spur bringen.</a:t>
            </a:r>
            <a:endParaRPr sz="1600" b="0" i="0" u="none" strike="noStrike" cap="none">
              <a:solidFill>
                <a:schemeClr val="dk1"/>
              </a:solidFill>
              <a:latin typeface="Open Sans Light"/>
              <a:ea typeface="Open Sans Light"/>
              <a:cs typeface="Open Sans Light"/>
              <a:sym typeface="Open Sans Light"/>
            </a:endParaRPr>
          </a:p>
          <a:p>
            <a:pPr marL="285750" marR="0" lvl="0" indent="-184150" algn="l" rtl="0">
              <a:lnSpc>
                <a:spcPct val="90000"/>
              </a:lnSpc>
              <a:spcBef>
                <a:spcPts val="1000"/>
              </a:spcBef>
              <a:spcAft>
                <a:spcPts val="0"/>
              </a:spcAft>
              <a:buClr>
                <a:schemeClr val="dk1"/>
              </a:buClr>
              <a:buSzPts val="1600"/>
              <a:buFont typeface="Arial"/>
              <a:buNone/>
            </a:pPr>
            <a:endParaRPr sz="16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1000"/>
              </a:spcBef>
              <a:spcAft>
                <a:spcPts val="0"/>
              </a:spcAft>
              <a:buClr>
                <a:schemeClr val="dk1"/>
              </a:buClr>
              <a:buSzPts val="1000"/>
              <a:buFont typeface="Open Sans Light"/>
              <a:buNone/>
            </a:pPr>
            <a:endParaRPr sz="1000" b="0" i="0" u="none" strike="noStrike" cap="none">
              <a:solidFill>
                <a:schemeClr val="dk1"/>
              </a:solidFill>
              <a:highlight>
                <a:srgbClr val="FFFFFF"/>
              </a:highlight>
              <a:latin typeface="Open Sans Light"/>
              <a:ea typeface="Open Sans Light"/>
              <a:cs typeface="Open Sans Light"/>
              <a:sym typeface="Open Sans Light"/>
            </a:endParaRPr>
          </a:p>
          <a:p>
            <a:pPr marL="0" marR="0" lvl="0" indent="0" algn="l" rtl="0">
              <a:lnSpc>
                <a:spcPct val="90000"/>
              </a:lnSpc>
              <a:spcBef>
                <a:spcPts val="1000"/>
              </a:spcBef>
              <a:spcAft>
                <a:spcPts val="0"/>
              </a:spcAft>
              <a:buClr>
                <a:srgbClr val="C00000"/>
              </a:buClr>
              <a:buSzPts val="2000"/>
              <a:buFont typeface="Arial"/>
              <a:buNone/>
            </a:pPr>
            <a:endParaRPr sz="2000" b="0" i="0" u="none" strike="noStrike" cap="none">
              <a:solidFill>
                <a:schemeClr val="dk1"/>
              </a:solidFill>
              <a:latin typeface="Open Sans Light"/>
              <a:ea typeface="Open Sans Light"/>
              <a:cs typeface="Open Sans Light"/>
              <a:sym typeface="Open Sans Light"/>
            </a:endParaRPr>
          </a:p>
        </p:txBody>
      </p:sp>
      <p:sp>
        <p:nvSpPr>
          <p:cNvPr id="478" name="Google Shape;478;p26"/>
          <p:cNvSpPr/>
          <p:nvPr/>
        </p:nvSpPr>
        <p:spPr>
          <a:xfrm>
            <a:off x="6379698" y="7921819"/>
            <a:ext cx="6912692" cy="28007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„Charisma ist ein ganz besonderes Fluidum.“</a:t>
            </a: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ist nicht messbar. […].“</a:t>
            </a: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macht sich bemerkbar über die Wirkung, die es erzielt.“</a:t>
            </a: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lässt sich nicht nachweisen im Labor[…].“</a:t>
            </a: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1" u="none" strike="noStrike" cap="none">
                <a:solidFill>
                  <a:schemeClr val="dk1"/>
                </a:solidFill>
                <a:latin typeface="Open Sans Light"/>
                <a:ea typeface="Open Sans Light"/>
                <a:cs typeface="Open Sans Light"/>
                <a:sym typeface="Open Sans Light"/>
              </a:rPr>
              <a:t>Matthias Matussek im Spiegel 46/2012</a:t>
            </a:r>
            <a:endParaRPr sz="1600" b="0" i="0" u="none" strike="noStrike" cap="none">
              <a:solidFill>
                <a:schemeClr val="dk1"/>
              </a:solidFill>
              <a:latin typeface="Open Sans Light"/>
              <a:ea typeface="Open Sans Light"/>
              <a:cs typeface="Open Sans Light"/>
              <a:sym typeface="Open Sans Light"/>
            </a:endParaRPr>
          </a:p>
        </p:txBody>
      </p:sp>
      <p:cxnSp>
        <p:nvCxnSpPr>
          <p:cNvPr id="479" name="Google Shape;479;p26"/>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480" name="Google Shape;480;p26"/>
          <p:cNvSpPr txBox="1"/>
          <p:nvPr/>
        </p:nvSpPr>
        <p:spPr>
          <a:xfrm>
            <a:off x="-4419600" y="7175788"/>
            <a:ext cx="10515600" cy="3775665"/>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Merriweather Sans"/>
              <a:buChar char="►"/>
            </a:pPr>
            <a:r>
              <a:rPr lang="de-DE" sz="1600" b="1" i="0" u="none" strike="noStrike" cap="none">
                <a:solidFill>
                  <a:schemeClr val="dk1"/>
                </a:solidFill>
                <a:latin typeface="Open Sans Light"/>
                <a:ea typeface="Open Sans Light"/>
                <a:cs typeface="Open Sans Light"/>
                <a:sym typeface="Open Sans Light"/>
              </a:rPr>
              <a:t> </a:t>
            </a:r>
            <a:r>
              <a:rPr lang="de-DE" sz="1600" b="0" i="1" u="none" strike="noStrike" cap="none">
                <a:solidFill>
                  <a:schemeClr val="dk1"/>
                </a:solidFill>
                <a:latin typeface="Open Sans SemiBold"/>
                <a:ea typeface="Open Sans SemiBold"/>
                <a:cs typeface="Open Sans SemiBold"/>
                <a:sym typeface="Open Sans SemiBold"/>
              </a:rPr>
              <a:t>Charisma </a:t>
            </a:r>
            <a:endParaRPr sz="1600" b="0" i="1" u="none" strike="noStrike" cap="none">
              <a:solidFill>
                <a:schemeClr val="dk1"/>
              </a:solidFill>
              <a:latin typeface="Open Sans SemiBold"/>
              <a:ea typeface="Open Sans SemiBold"/>
              <a:cs typeface="Open Sans SemiBold"/>
              <a:sym typeface="Open Sans SemiBold"/>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 kodiert für 350 Reden von US Gouverneuren</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März und April 2020</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265 Reden (75,71%) haben direkt appelliert zu Hause zu bleiben</a:t>
            </a:r>
            <a:endParaRPr sz="1600" b="0" i="0" u="none" strike="noStrike" cap="none">
              <a:solidFill>
                <a:schemeClr val="dk1"/>
              </a:solidFill>
              <a:latin typeface="Open Sans Light"/>
              <a:ea typeface="Open Sans Light"/>
              <a:cs typeface="Open Sans Light"/>
              <a:sym typeface="Open Sans Light"/>
            </a:endParaRPr>
          </a:p>
          <a:p>
            <a:pPr marL="685800" marR="0" lvl="1" indent="-101600" algn="l" rtl="0">
              <a:lnSpc>
                <a:spcPct val="90000"/>
              </a:lnSpc>
              <a:spcBef>
                <a:spcPts val="5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228600" algn="l" rtl="0">
              <a:lnSpc>
                <a:spcPct val="90000"/>
              </a:lnSpc>
              <a:spcBef>
                <a:spcPts val="1000"/>
              </a:spcBef>
              <a:spcAft>
                <a:spcPts val="0"/>
              </a:spcAft>
              <a:buClr>
                <a:schemeClr val="dk1"/>
              </a:buClr>
              <a:buSzPts val="2400"/>
              <a:buFont typeface="Merriweather Sans"/>
              <a:buChar char="►"/>
            </a:pPr>
            <a:r>
              <a:rPr lang="de-DE" sz="1600" b="1" i="0" u="none" strike="noStrike" cap="none">
                <a:solidFill>
                  <a:schemeClr val="dk1"/>
                </a:solidFill>
                <a:latin typeface="Open Sans Light"/>
                <a:ea typeface="Open Sans Light"/>
                <a:cs typeface="Open Sans Light"/>
                <a:sym typeface="Open Sans Light"/>
              </a:rPr>
              <a:t> </a:t>
            </a:r>
            <a:r>
              <a:rPr lang="de-DE" sz="1600" b="1" i="1" u="none" strike="noStrike" cap="none">
                <a:solidFill>
                  <a:schemeClr val="dk1"/>
                </a:solidFill>
                <a:latin typeface="Open Sans SemiBold"/>
                <a:ea typeface="Open Sans SemiBold"/>
                <a:cs typeface="Open Sans SemiBold"/>
                <a:sym typeface="Open Sans SemiBold"/>
              </a:rPr>
              <a:t>Physisches Distanzieren 1 oder 7 Tage nach den Reden</a:t>
            </a:r>
            <a:endParaRPr sz="1600" b="0" i="1" u="none" strike="noStrike" cap="none">
              <a:solidFill>
                <a:schemeClr val="dk1"/>
              </a:solidFill>
              <a:latin typeface="Open Sans SemiBold"/>
              <a:ea typeface="Open Sans SemiBold"/>
              <a:cs typeface="Open Sans SemiBold"/>
              <a:sym typeface="Open Sans SemiBold"/>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Prozentualer Anteil der EinwohnerInnen, die zu Hause geblieben sind </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Zu Hause definiert als 100 Quadratmeter von ihrem Wohnort</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Gemessen durch Geodaten über Mobiltelefone</a:t>
            </a:r>
            <a:endParaRPr sz="1400" b="0" i="0" u="none" strike="noStrike" cap="none">
              <a:solidFill>
                <a:srgbClr val="000000"/>
              </a:solidFill>
              <a:latin typeface="Arial"/>
              <a:ea typeface="Arial"/>
              <a:cs typeface="Arial"/>
              <a:sym typeface="Arial"/>
            </a:endParaRPr>
          </a:p>
          <a:p>
            <a:pPr marL="457200" marR="0" lvl="1" indent="0" algn="l" rtl="0">
              <a:lnSpc>
                <a:spcPct val="90000"/>
              </a:lnSpc>
              <a:spcBef>
                <a:spcPts val="5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457200" marR="0" lvl="1" indent="0" algn="l" rtl="0">
              <a:lnSpc>
                <a:spcPct val="90000"/>
              </a:lnSpc>
              <a:spcBef>
                <a:spcPts val="500"/>
              </a:spcBef>
              <a:spcAft>
                <a:spcPts val="0"/>
              </a:spcAft>
              <a:buClr>
                <a:schemeClr val="dk1"/>
              </a:buClr>
              <a:buSzPts val="2000"/>
              <a:buFont typeface="Arial"/>
              <a:buNone/>
            </a:pPr>
            <a:r>
              <a:rPr lang="de-DE" sz="1600" b="0" i="0" u="none" strike="noStrike" cap="none">
                <a:solidFill>
                  <a:schemeClr val="dk1"/>
                </a:solidFill>
                <a:latin typeface="Open Sans Light"/>
                <a:ea typeface="Open Sans Light"/>
                <a:cs typeface="Open Sans Light"/>
                <a:sym typeface="Open Sans Light"/>
              </a:rPr>
              <a:t>(Jensen et al., 2021) </a:t>
            </a: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p:txBody>
      </p:sp>
      <p:sp>
        <p:nvSpPr>
          <p:cNvPr id="481" name="Google Shape;481;p26"/>
          <p:cNvSpPr txBox="1"/>
          <p:nvPr/>
        </p:nvSpPr>
        <p:spPr>
          <a:xfrm>
            <a:off x="2217088" y="2116609"/>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Deliver</a:t>
            </a:r>
            <a:endParaRPr sz="1800" b="0" i="0" u="none" strike="noStrike" cap="none">
              <a:solidFill>
                <a:schemeClr val="dk1"/>
              </a:solidFill>
              <a:latin typeface="Open Sans Light"/>
              <a:ea typeface="Open Sans Light"/>
              <a:cs typeface="Open Sans Light"/>
              <a:sym typeface="Open Sans Light"/>
            </a:endParaRPr>
          </a:p>
        </p:txBody>
      </p:sp>
      <p:sp>
        <p:nvSpPr>
          <p:cNvPr id="482" name="Google Shape;482;p26"/>
          <p:cNvSpPr txBox="1"/>
          <p:nvPr/>
        </p:nvSpPr>
        <p:spPr>
          <a:xfrm>
            <a:off x="140250" y="5106691"/>
            <a:ext cx="1190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Frame</a:t>
            </a:r>
            <a:endParaRPr sz="1800" b="0" i="0" u="none" strike="noStrike" cap="none">
              <a:solidFill>
                <a:schemeClr val="dk1"/>
              </a:solidFill>
              <a:latin typeface="Open Sans Light"/>
              <a:ea typeface="Open Sans Light"/>
              <a:cs typeface="Open Sans Light"/>
              <a:sym typeface="Open Sans Light"/>
            </a:endParaRPr>
          </a:p>
        </p:txBody>
      </p:sp>
      <p:sp>
        <p:nvSpPr>
          <p:cNvPr id="483" name="Google Shape;483;p26"/>
          <p:cNvSpPr txBox="1"/>
          <p:nvPr/>
        </p:nvSpPr>
        <p:spPr>
          <a:xfrm>
            <a:off x="4873629" y="5106691"/>
            <a:ext cx="18341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4A9A"/>
              </a:buClr>
              <a:buSzPts val="1800"/>
              <a:buFont typeface="Open Sans ExtraBold"/>
              <a:buNone/>
            </a:pPr>
            <a:r>
              <a:rPr lang="de-DE" sz="1800" b="1" i="0" u="none" strike="noStrike" cap="none">
                <a:solidFill>
                  <a:srgbClr val="2E4A9A"/>
                </a:solidFill>
                <a:latin typeface="Open Sans ExtraBold"/>
                <a:ea typeface="Open Sans ExtraBold"/>
                <a:cs typeface="Open Sans ExtraBold"/>
                <a:sym typeface="Open Sans ExtraBold"/>
              </a:rPr>
              <a:t>Substance</a:t>
            </a:r>
            <a:endParaRPr sz="1800" b="1" i="0" u="none" strike="noStrike" cap="none">
              <a:solidFill>
                <a:srgbClr val="2E4A9A"/>
              </a:solidFill>
              <a:latin typeface="Open Sans ExtraBold"/>
              <a:ea typeface="Open Sans ExtraBold"/>
              <a:cs typeface="Open Sans ExtraBold"/>
              <a:sym typeface="Open Sans ExtraBold"/>
            </a:endParaRPr>
          </a:p>
        </p:txBody>
      </p:sp>
      <p:sp>
        <p:nvSpPr>
          <p:cNvPr id="484" name="Google Shape;484;p26"/>
          <p:cNvSpPr txBox="1"/>
          <p:nvPr/>
        </p:nvSpPr>
        <p:spPr>
          <a:xfrm>
            <a:off x="2270528" y="4445517"/>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Open Sans ExtraBold"/>
              <a:buNone/>
            </a:pPr>
            <a:r>
              <a:rPr lang="de-DE" sz="1800" b="1" i="0" u="none" strike="noStrike" cap="none">
                <a:solidFill>
                  <a:schemeClr val="lt1"/>
                </a:solidFill>
                <a:latin typeface="Open Sans ExtraBold"/>
                <a:ea typeface="Open Sans ExtraBold"/>
                <a:cs typeface="Open Sans ExtraBold"/>
                <a:sym typeface="Open Sans ExtraBold"/>
              </a:rPr>
              <a:t>CHARISMA</a:t>
            </a:r>
            <a:endParaRPr sz="1800" b="1" i="0" u="none" strike="noStrike" cap="none">
              <a:solidFill>
                <a:schemeClr val="lt1"/>
              </a:solidFill>
              <a:latin typeface="Open Sans ExtraBold"/>
              <a:ea typeface="Open Sans ExtraBold"/>
              <a:cs typeface="Open Sans ExtraBold"/>
              <a:sym typeface="Open Sans ExtraBold"/>
            </a:endParaRPr>
          </a:p>
        </p:txBody>
      </p:sp>
      <p:sp>
        <p:nvSpPr>
          <p:cNvPr id="485" name="Google Shape;485;p26"/>
          <p:cNvSpPr txBox="1"/>
          <p:nvPr/>
        </p:nvSpPr>
        <p:spPr>
          <a:xfrm>
            <a:off x="5789704" y="3110238"/>
            <a:ext cx="5424395" cy="192804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Moral Conviction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Sentiment of the Collective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Ambitious Goal / Setting High Expectations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Confidence that Goals can be Achieved</a:t>
            </a:r>
            <a:endParaRPr sz="1400" b="0" i="0" u="none" strike="noStrike" cap="none">
              <a:solidFill>
                <a:srgbClr val="000000"/>
              </a:solidFill>
              <a:latin typeface="Arial"/>
              <a:ea typeface="Arial"/>
              <a:cs typeface="Arial"/>
              <a:sym typeface="Arial"/>
            </a:endParaRPr>
          </a:p>
        </p:txBody>
      </p:sp>
      <p:sp>
        <p:nvSpPr>
          <p:cNvPr id="487" name="Google Shape;487;p2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24</a:t>
            </a:fld>
            <a:endParaRPr dirty="0"/>
          </a:p>
        </p:txBody>
      </p:sp>
      <p:sp>
        <p:nvSpPr>
          <p:cNvPr id="3" name="Google Shape;557;p29">
            <a:extLst>
              <a:ext uri="{FF2B5EF4-FFF2-40B4-BE49-F238E27FC236}">
                <a16:creationId xmlns:a16="http://schemas.microsoft.com/office/drawing/2014/main" id="{3E876112-01AB-4B3E-5F6E-825BD391AB2A}"/>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p:nvPr/>
        </p:nvSpPr>
        <p:spPr>
          <a:xfrm>
            <a:off x="353859" y="2260156"/>
            <a:ext cx="2199600" cy="2497175"/>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Personal statement of values or assessment of a situation that is value-laden. Often asserts right from wrong.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“We all matter - maybe less then a lot but always more than none.”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(John Green)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94" name="Google Shape;494;p27"/>
          <p:cNvSpPr/>
          <p:nvPr/>
        </p:nvSpPr>
        <p:spPr>
          <a:xfrm>
            <a:off x="7343225" y="2260155"/>
            <a:ext cx="2327188" cy="2528733"/>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Statement that the speaker believes goals can be achieved.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r>
              <a:rPr lang="de-DE" sz="1400" b="1" i="0" u="none" strike="noStrike" cap="none">
                <a:solidFill>
                  <a:schemeClr val="dk1"/>
                </a:solidFill>
                <a:latin typeface="Open Sans Light"/>
                <a:ea typeface="Open Sans Light"/>
                <a:cs typeface="Open Sans Light"/>
                <a:sym typeface="Open Sans Light"/>
              </a:rPr>
              <a:t>“Yes we can.”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(Barack Obama)</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95" name="Google Shape;495;p27"/>
          <p:cNvSpPr/>
          <p:nvPr/>
        </p:nvSpPr>
        <p:spPr>
          <a:xfrm>
            <a:off x="4996200" y="2260155"/>
            <a:ext cx="2199600" cy="2497171"/>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Explicit goal-setting for followers that is ambitious, often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specific.</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1"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“I am highly confident that the company will land humans on Mars in about six years from now.”</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(Elon Musk)</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96" name="Google Shape;496;p27"/>
          <p:cNvSpPr/>
          <p:nvPr/>
        </p:nvSpPr>
        <p:spPr>
          <a:xfrm>
            <a:off x="2675111" y="2260155"/>
            <a:ext cx="2199600" cy="2531341"/>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Statement of what one believes the followers are thinking,</a:t>
            </a:r>
            <a:r>
              <a:rPr lang="de-DE"/>
              <a:t> </a:t>
            </a:r>
            <a:r>
              <a:rPr lang="de-DE" sz="1400" b="0" i="0" u="none" strike="noStrike" cap="none">
                <a:solidFill>
                  <a:schemeClr val="dk1"/>
                </a:solidFill>
                <a:latin typeface="Open Sans Light"/>
                <a:ea typeface="Open Sans Light"/>
                <a:cs typeface="Open Sans Light"/>
                <a:sym typeface="Open Sans Light"/>
              </a:rPr>
              <a:t>feeling, or aspiring to.</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“You might be afraid to invent a story :)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97" name="Google Shape;497;p27"/>
          <p:cNvSpPr/>
          <p:nvPr/>
        </p:nvSpPr>
        <p:spPr>
          <a:xfrm>
            <a:off x="9650735" y="4846231"/>
            <a:ext cx="1544773" cy="1225209"/>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98" name="Google Shape;498;p2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499" name="Google Shape;499;p2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Substance</a:t>
            </a:r>
            <a:endParaRPr lang="en-GB" i="1" dirty="0"/>
          </a:p>
        </p:txBody>
      </p:sp>
      <p:cxnSp>
        <p:nvCxnSpPr>
          <p:cNvPr id="500" name="Google Shape;500;p27"/>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502" name="Google Shape;502;p27"/>
          <p:cNvSpPr txBox="1"/>
          <p:nvPr/>
        </p:nvSpPr>
        <p:spPr>
          <a:xfrm>
            <a:off x="10032944" y="4514541"/>
            <a:ext cx="78035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Deliver</a:t>
            </a:r>
            <a:endParaRPr sz="1400" b="0" i="0" u="none" strike="noStrike" cap="none">
              <a:solidFill>
                <a:srgbClr val="000000"/>
              </a:solidFill>
              <a:latin typeface="Arial"/>
              <a:ea typeface="Arial"/>
              <a:cs typeface="Arial"/>
              <a:sym typeface="Arial"/>
            </a:endParaRPr>
          </a:p>
        </p:txBody>
      </p:sp>
      <p:sp>
        <p:nvSpPr>
          <p:cNvPr id="503" name="Google Shape;503;p27"/>
          <p:cNvSpPr txBox="1"/>
          <p:nvPr/>
        </p:nvSpPr>
        <p:spPr>
          <a:xfrm>
            <a:off x="8945793" y="5884363"/>
            <a:ext cx="9584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Frame</a:t>
            </a:r>
            <a:endParaRPr sz="1400" b="0" i="0" u="none" strike="noStrike" cap="none">
              <a:solidFill>
                <a:srgbClr val="000000"/>
              </a:solidFill>
              <a:latin typeface="Arial"/>
              <a:ea typeface="Arial"/>
              <a:cs typeface="Arial"/>
              <a:sym typeface="Arial"/>
            </a:endParaRPr>
          </a:p>
        </p:txBody>
      </p:sp>
      <p:sp>
        <p:nvSpPr>
          <p:cNvPr id="504" name="Google Shape;504;p27"/>
          <p:cNvSpPr txBox="1"/>
          <p:nvPr/>
        </p:nvSpPr>
        <p:spPr>
          <a:xfrm>
            <a:off x="11195504" y="5849212"/>
            <a:ext cx="131938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4A9A"/>
              </a:buClr>
              <a:buSzPts val="1200"/>
              <a:buFont typeface="Open Sans ExtraBold"/>
              <a:buNone/>
            </a:pPr>
            <a:r>
              <a:rPr lang="de-DE" sz="1200" b="1" i="0" u="none" strike="noStrike" cap="none">
                <a:solidFill>
                  <a:srgbClr val="2E4A9A"/>
                </a:solidFill>
                <a:latin typeface="Open Sans ExtraBold"/>
                <a:ea typeface="Open Sans ExtraBold"/>
                <a:cs typeface="Open Sans ExtraBold"/>
                <a:sym typeface="Open Sans ExtraBold"/>
              </a:rPr>
              <a:t>Substance</a:t>
            </a:r>
            <a:endParaRPr sz="1400" b="0" i="0" u="none" strike="noStrike" cap="none">
              <a:solidFill>
                <a:srgbClr val="000000"/>
              </a:solidFill>
              <a:latin typeface="Arial"/>
              <a:ea typeface="Arial"/>
              <a:cs typeface="Arial"/>
              <a:sym typeface="Arial"/>
            </a:endParaRPr>
          </a:p>
        </p:txBody>
      </p:sp>
      <p:sp>
        <p:nvSpPr>
          <p:cNvPr id="505" name="Google Shape;505;p27"/>
          <p:cNvSpPr txBox="1"/>
          <p:nvPr/>
        </p:nvSpPr>
        <p:spPr>
          <a:xfrm>
            <a:off x="9904273" y="5585983"/>
            <a:ext cx="103769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200"/>
              <a:buFont typeface="Open Sans ExtraBold"/>
              <a:buNone/>
            </a:pPr>
            <a:r>
              <a:rPr lang="de-DE" sz="12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sp>
        <p:nvSpPr>
          <p:cNvPr id="506" name="Google Shape;506;p27"/>
          <p:cNvSpPr/>
          <p:nvPr/>
        </p:nvSpPr>
        <p:spPr>
          <a:xfrm>
            <a:off x="341050"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2E4A9A"/>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Moral Conviction</a:t>
            </a:r>
            <a:endParaRPr sz="1400" b="0" i="0" u="none" strike="noStrike" cap="none">
              <a:solidFill>
                <a:srgbClr val="000000"/>
              </a:solidFill>
              <a:latin typeface="Arial"/>
              <a:ea typeface="Arial"/>
              <a:cs typeface="Arial"/>
              <a:sym typeface="Arial"/>
            </a:endParaRPr>
          </a:p>
        </p:txBody>
      </p:sp>
      <p:sp>
        <p:nvSpPr>
          <p:cNvPr id="507" name="Google Shape;507;p27"/>
          <p:cNvSpPr/>
          <p:nvPr/>
        </p:nvSpPr>
        <p:spPr>
          <a:xfrm>
            <a:off x="2668549"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2E4A9A"/>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dirty="0">
                <a:solidFill>
                  <a:srgbClr val="FFFFFF"/>
                </a:solidFill>
                <a:latin typeface="Open Sans Light"/>
                <a:ea typeface="Open Sans Light"/>
                <a:cs typeface="Open Sans Light"/>
                <a:sym typeface="Open Sans Light"/>
              </a:rPr>
              <a:t>Sentiment </a:t>
            </a:r>
            <a:r>
              <a:rPr lang="de-DE" sz="1400" b="0" i="0" u="none" strike="noStrike" cap="none" dirty="0" err="1">
                <a:solidFill>
                  <a:srgbClr val="FFFFFF"/>
                </a:solidFill>
                <a:latin typeface="Open Sans Light"/>
                <a:ea typeface="Open Sans Light"/>
                <a:cs typeface="Open Sans Light"/>
                <a:sym typeface="Open Sans Light"/>
              </a:rPr>
              <a:t>of</a:t>
            </a:r>
            <a:r>
              <a:rPr lang="de-DE" sz="1400" b="0" i="0" u="none" strike="noStrike" cap="none" dirty="0">
                <a:solidFill>
                  <a:srgbClr val="FFFFFF"/>
                </a:solidFill>
                <a:latin typeface="Open Sans Light"/>
                <a:ea typeface="Open Sans Light"/>
                <a:cs typeface="Open Sans Light"/>
                <a:sym typeface="Open Sans Light"/>
              </a:rPr>
              <a:t> </a:t>
            </a:r>
            <a:r>
              <a:rPr lang="de-DE" sz="1400" b="0" i="0" u="none" strike="noStrike" cap="none" dirty="0" err="1">
                <a:solidFill>
                  <a:srgbClr val="FFFFFF"/>
                </a:solidFill>
                <a:latin typeface="Open Sans Light"/>
                <a:ea typeface="Open Sans Light"/>
                <a:cs typeface="Open Sans Light"/>
                <a:sym typeface="Open Sans Light"/>
              </a:rPr>
              <a:t>the</a:t>
            </a:r>
            <a:r>
              <a:rPr lang="de-DE" sz="1400" b="0" i="0" u="none" strike="noStrike" cap="none" dirty="0">
                <a:solidFill>
                  <a:srgbClr val="FFFFFF"/>
                </a:solidFill>
                <a:latin typeface="Open Sans Light"/>
                <a:ea typeface="Open Sans Light"/>
                <a:cs typeface="Open Sans Light"/>
                <a:sym typeface="Open Sans Light"/>
              </a:rPr>
              <a:t> Collective</a:t>
            </a:r>
            <a:endParaRPr sz="1400" b="0" i="0" u="none" strike="noStrike" cap="none" dirty="0">
              <a:solidFill>
                <a:srgbClr val="000000"/>
              </a:solidFill>
              <a:latin typeface="Arial"/>
              <a:ea typeface="Arial"/>
              <a:cs typeface="Arial"/>
              <a:sym typeface="Arial"/>
            </a:endParaRPr>
          </a:p>
        </p:txBody>
      </p:sp>
      <p:sp>
        <p:nvSpPr>
          <p:cNvPr id="508" name="Google Shape;508;p27"/>
          <p:cNvSpPr/>
          <p:nvPr/>
        </p:nvSpPr>
        <p:spPr>
          <a:xfrm>
            <a:off x="4996048"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2E4A9A"/>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dirty="0" err="1">
                <a:solidFill>
                  <a:srgbClr val="FFFFFF"/>
                </a:solidFill>
                <a:latin typeface="Open Sans Light"/>
                <a:ea typeface="Open Sans Light"/>
                <a:cs typeface="Open Sans Light"/>
                <a:sym typeface="Open Sans Light"/>
              </a:rPr>
              <a:t>Ambitious</a:t>
            </a:r>
            <a:r>
              <a:rPr lang="de-DE" sz="1400" b="0" i="0" u="none" strike="noStrike" cap="none" dirty="0">
                <a:solidFill>
                  <a:srgbClr val="FFFFFF"/>
                </a:solidFill>
                <a:latin typeface="Open Sans Light"/>
                <a:ea typeface="Open Sans Light"/>
                <a:cs typeface="Open Sans Light"/>
                <a:sym typeface="Open Sans Light"/>
              </a:rPr>
              <a:t> Goal / Setting High </a:t>
            </a:r>
            <a:r>
              <a:rPr lang="de-DE" sz="1400" b="0" i="0" u="none" strike="noStrike" cap="none" dirty="0" err="1">
                <a:solidFill>
                  <a:srgbClr val="FFFFFF"/>
                </a:solidFill>
                <a:latin typeface="Open Sans Light"/>
                <a:ea typeface="Open Sans Light"/>
                <a:cs typeface="Open Sans Light"/>
                <a:sym typeface="Open Sans Light"/>
              </a:rPr>
              <a:t>Expectations</a:t>
            </a:r>
            <a:endParaRPr sz="1400" b="0" i="0" u="none" strike="noStrike" cap="none" dirty="0">
              <a:solidFill>
                <a:srgbClr val="000000"/>
              </a:solidFill>
              <a:latin typeface="Arial"/>
              <a:ea typeface="Arial"/>
              <a:cs typeface="Arial"/>
              <a:sym typeface="Arial"/>
            </a:endParaRPr>
          </a:p>
        </p:txBody>
      </p:sp>
      <p:sp>
        <p:nvSpPr>
          <p:cNvPr id="509" name="Google Shape;509;p27"/>
          <p:cNvSpPr/>
          <p:nvPr/>
        </p:nvSpPr>
        <p:spPr>
          <a:xfrm>
            <a:off x="7323547"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2E4A9A"/>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dirty="0">
                <a:solidFill>
                  <a:srgbClr val="FFFFFF"/>
                </a:solidFill>
                <a:latin typeface="Open Sans Light"/>
                <a:ea typeface="Open Sans Light"/>
                <a:cs typeface="Open Sans Light"/>
                <a:sym typeface="Open Sans Light"/>
              </a:rPr>
              <a:t>Confidence </a:t>
            </a:r>
            <a:r>
              <a:rPr lang="de-DE" sz="1400" b="0" i="0" u="none" strike="noStrike" cap="none" dirty="0" err="1">
                <a:solidFill>
                  <a:srgbClr val="FFFFFF"/>
                </a:solidFill>
                <a:latin typeface="Open Sans Light"/>
                <a:ea typeface="Open Sans Light"/>
                <a:cs typeface="Open Sans Light"/>
                <a:sym typeface="Open Sans Light"/>
              </a:rPr>
              <a:t>that</a:t>
            </a:r>
            <a:r>
              <a:rPr lang="de-DE" sz="1400" b="0" i="0" u="none" strike="noStrike" cap="none" dirty="0">
                <a:solidFill>
                  <a:srgbClr val="FFFFFF"/>
                </a:solidFill>
                <a:latin typeface="Open Sans Light"/>
                <a:ea typeface="Open Sans Light"/>
                <a:cs typeface="Open Sans Light"/>
                <a:sym typeface="Open Sans Light"/>
              </a:rPr>
              <a:t> Goals </a:t>
            </a:r>
            <a:r>
              <a:rPr lang="de-DE" sz="1400" b="0" i="0" u="none" strike="noStrike" cap="none" dirty="0" err="1">
                <a:solidFill>
                  <a:srgbClr val="FFFFFF"/>
                </a:solidFill>
                <a:latin typeface="Open Sans Light"/>
                <a:ea typeface="Open Sans Light"/>
                <a:cs typeface="Open Sans Light"/>
                <a:sym typeface="Open Sans Light"/>
              </a:rPr>
              <a:t>can</a:t>
            </a:r>
            <a:r>
              <a:rPr lang="de-DE" sz="1400" b="0" i="0" u="none" strike="noStrike" cap="none" dirty="0">
                <a:solidFill>
                  <a:srgbClr val="FFFFFF"/>
                </a:solidFill>
                <a:latin typeface="Open Sans Light"/>
                <a:ea typeface="Open Sans Light"/>
                <a:cs typeface="Open Sans Light"/>
                <a:sym typeface="Open Sans Light"/>
              </a:rPr>
              <a:t> </a:t>
            </a:r>
            <a:r>
              <a:rPr lang="de-DE" sz="1400" b="0" i="0" u="none" strike="noStrike" cap="none" dirty="0" err="1">
                <a:solidFill>
                  <a:srgbClr val="FFFFFF"/>
                </a:solidFill>
                <a:latin typeface="Open Sans Light"/>
                <a:ea typeface="Open Sans Light"/>
                <a:cs typeface="Open Sans Light"/>
                <a:sym typeface="Open Sans Light"/>
              </a:rPr>
              <a:t>be</a:t>
            </a:r>
            <a:r>
              <a:rPr lang="de-DE" sz="1400" b="0" i="0" u="none" strike="noStrike" cap="none" dirty="0">
                <a:solidFill>
                  <a:srgbClr val="FFFFFF"/>
                </a:solidFill>
                <a:latin typeface="Open Sans Light"/>
                <a:ea typeface="Open Sans Light"/>
                <a:cs typeface="Open Sans Light"/>
                <a:sym typeface="Open Sans Light"/>
              </a:rPr>
              <a:t> </a:t>
            </a:r>
            <a:r>
              <a:rPr lang="de-DE" sz="1400" b="0" i="0" u="none" strike="noStrike" cap="none" dirty="0" err="1">
                <a:solidFill>
                  <a:srgbClr val="FFFFFF"/>
                </a:solidFill>
                <a:latin typeface="Open Sans Light"/>
                <a:ea typeface="Open Sans Light"/>
                <a:cs typeface="Open Sans Light"/>
                <a:sym typeface="Open Sans Light"/>
              </a:rPr>
              <a:t>Achieved</a:t>
            </a:r>
            <a:endParaRPr sz="1400" b="0" i="0" u="none" strike="noStrike" cap="none" dirty="0">
              <a:solidFill>
                <a:srgbClr val="000000"/>
              </a:solidFill>
              <a:latin typeface="Arial"/>
              <a:ea typeface="Arial"/>
              <a:cs typeface="Arial"/>
              <a:sym typeface="Arial"/>
            </a:endParaRPr>
          </a:p>
        </p:txBody>
      </p:sp>
      <p:sp>
        <p:nvSpPr>
          <p:cNvPr id="510" name="Google Shape;510;p2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25</a:t>
            </a:fld>
            <a:endParaRPr dirty="0"/>
          </a:p>
        </p:txBody>
      </p:sp>
      <p:sp>
        <p:nvSpPr>
          <p:cNvPr id="3" name="Google Shape;557;p29">
            <a:extLst>
              <a:ext uri="{FF2B5EF4-FFF2-40B4-BE49-F238E27FC236}">
                <a16:creationId xmlns:a16="http://schemas.microsoft.com/office/drawing/2014/main" id="{59EDE1A7-FD1B-9377-0AD4-0E67297B45DB}"/>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8"/>
          <p:cNvSpPr/>
          <p:nvPr/>
        </p:nvSpPr>
        <p:spPr>
          <a:xfrm>
            <a:off x="1249206" y="2592411"/>
            <a:ext cx="3477306" cy="2757962"/>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517" name="Google Shape;517;p2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518" name="Google Shape;518;p2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Deliver</a:t>
            </a:r>
            <a:endParaRPr i="1" dirty="0"/>
          </a:p>
        </p:txBody>
      </p:sp>
      <p:cxnSp>
        <p:nvCxnSpPr>
          <p:cNvPr id="519" name="Google Shape;519;p28"/>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520" name="Google Shape;520;p28"/>
          <p:cNvSpPr txBox="1"/>
          <p:nvPr/>
        </p:nvSpPr>
        <p:spPr>
          <a:xfrm>
            <a:off x="2217088" y="2116609"/>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DA00"/>
              </a:buClr>
              <a:buSzPts val="1800"/>
              <a:buFont typeface="Open Sans ExtraBold"/>
              <a:buNone/>
            </a:pPr>
            <a:r>
              <a:rPr lang="de-DE" sz="1800" b="1" i="0" u="none" strike="noStrike" cap="none">
                <a:solidFill>
                  <a:srgbClr val="FFDA00"/>
                </a:solidFill>
                <a:latin typeface="Open Sans ExtraBold"/>
                <a:ea typeface="Open Sans ExtraBold"/>
                <a:cs typeface="Open Sans ExtraBold"/>
                <a:sym typeface="Open Sans ExtraBold"/>
              </a:rPr>
              <a:t>Deliver</a:t>
            </a:r>
            <a:endParaRPr sz="1400" b="0" i="0" u="none" strike="noStrike" cap="none">
              <a:solidFill>
                <a:srgbClr val="000000"/>
              </a:solidFill>
              <a:latin typeface="Arial"/>
              <a:ea typeface="Arial"/>
              <a:cs typeface="Arial"/>
              <a:sym typeface="Arial"/>
            </a:endParaRPr>
          </a:p>
        </p:txBody>
      </p:sp>
      <p:sp>
        <p:nvSpPr>
          <p:cNvPr id="521" name="Google Shape;521;p28"/>
          <p:cNvSpPr txBox="1"/>
          <p:nvPr/>
        </p:nvSpPr>
        <p:spPr>
          <a:xfrm>
            <a:off x="140250" y="5106691"/>
            <a:ext cx="1190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Frame</a:t>
            </a:r>
            <a:endParaRPr sz="1400" b="0" i="0" u="none" strike="noStrike" cap="none">
              <a:solidFill>
                <a:srgbClr val="000000"/>
              </a:solidFill>
              <a:latin typeface="Arial"/>
              <a:ea typeface="Arial"/>
              <a:cs typeface="Arial"/>
              <a:sym typeface="Arial"/>
            </a:endParaRPr>
          </a:p>
        </p:txBody>
      </p:sp>
      <p:sp>
        <p:nvSpPr>
          <p:cNvPr id="522" name="Google Shape;522;p28"/>
          <p:cNvSpPr txBox="1"/>
          <p:nvPr/>
        </p:nvSpPr>
        <p:spPr>
          <a:xfrm>
            <a:off x="4873629" y="5106691"/>
            <a:ext cx="18341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Substance</a:t>
            </a:r>
            <a:endParaRPr sz="1400" b="0" i="0" u="none" strike="noStrike" cap="none">
              <a:solidFill>
                <a:srgbClr val="000000"/>
              </a:solidFill>
              <a:latin typeface="Arial"/>
              <a:ea typeface="Arial"/>
              <a:cs typeface="Arial"/>
              <a:sym typeface="Arial"/>
            </a:endParaRPr>
          </a:p>
        </p:txBody>
      </p:sp>
      <p:sp>
        <p:nvSpPr>
          <p:cNvPr id="523" name="Google Shape;523;p28"/>
          <p:cNvSpPr txBox="1"/>
          <p:nvPr/>
        </p:nvSpPr>
        <p:spPr>
          <a:xfrm>
            <a:off x="2270528" y="4445517"/>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Open Sans ExtraBold"/>
              <a:buNone/>
            </a:pPr>
            <a:r>
              <a:rPr lang="de-DE" sz="18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cxnSp>
        <p:nvCxnSpPr>
          <p:cNvPr id="525" name="Google Shape;525;p28"/>
          <p:cNvCxnSpPr/>
          <p:nvPr/>
        </p:nvCxnSpPr>
        <p:spPr>
          <a:xfrm>
            <a:off x="3344030" y="4637270"/>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526" name="Google Shape;526;p28"/>
          <p:cNvCxnSpPr/>
          <p:nvPr/>
        </p:nvCxnSpPr>
        <p:spPr>
          <a:xfrm>
            <a:off x="3344034" y="3119554"/>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527" name="Google Shape;527;p28"/>
          <p:cNvCxnSpPr/>
          <p:nvPr/>
        </p:nvCxnSpPr>
        <p:spPr>
          <a:xfrm>
            <a:off x="3344030" y="3498983"/>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528" name="Google Shape;528;p28"/>
          <p:cNvCxnSpPr/>
          <p:nvPr/>
        </p:nvCxnSpPr>
        <p:spPr>
          <a:xfrm>
            <a:off x="3344030" y="3878412"/>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529" name="Google Shape;529;p28"/>
          <p:cNvCxnSpPr/>
          <p:nvPr/>
        </p:nvCxnSpPr>
        <p:spPr>
          <a:xfrm>
            <a:off x="3344030" y="4257841"/>
            <a:ext cx="2482173" cy="0"/>
          </a:xfrm>
          <a:prstGeom prst="straightConnector1">
            <a:avLst/>
          </a:prstGeom>
          <a:noFill/>
          <a:ln w="9525" cap="flat" cmpd="sng">
            <a:solidFill>
              <a:schemeClr val="dk1"/>
            </a:solidFill>
            <a:prstDash val="solid"/>
            <a:miter lim="800000"/>
            <a:headEnd type="none" w="sm" len="sm"/>
            <a:tailEnd type="triangle" w="med" len="med"/>
          </a:ln>
        </p:spPr>
      </p:cxnSp>
      <p:sp>
        <p:nvSpPr>
          <p:cNvPr id="530" name="Google Shape;530;p28"/>
          <p:cNvSpPr txBox="1"/>
          <p:nvPr/>
        </p:nvSpPr>
        <p:spPr>
          <a:xfrm>
            <a:off x="6068985" y="3007368"/>
            <a:ext cx="3852487" cy="192804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Animated Voice Tone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Facial Expression</a:t>
            </a:r>
            <a:endParaRPr sz="18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Body Gestures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Unconventional Behavior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Humor</a:t>
            </a:r>
            <a:endParaRPr sz="1800" b="0" i="0" u="none" strike="noStrike" cap="none">
              <a:solidFill>
                <a:schemeClr val="dk1"/>
              </a:solidFill>
              <a:latin typeface="Open Sans Light"/>
              <a:ea typeface="Open Sans Light"/>
              <a:cs typeface="Open Sans Light"/>
              <a:sym typeface="Open Sans Light"/>
            </a:endParaRPr>
          </a:p>
        </p:txBody>
      </p:sp>
      <p:sp>
        <p:nvSpPr>
          <p:cNvPr id="531" name="Google Shape;531;p2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26</a:t>
            </a:fld>
            <a:endParaRPr dirty="0"/>
          </a:p>
        </p:txBody>
      </p:sp>
      <p:sp>
        <p:nvSpPr>
          <p:cNvPr id="3" name="Google Shape;557;p29">
            <a:extLst>
              <a:ext uri="{FF2B5EF4-FFF2-40B4-BE49-F238E27FC236}">
                <a16:creationId xmlns:a16="http://schemas.microsoft.com/office/drawing/2014/main" id="{C98A9773-CA0A-FFDA-76D3-1D942B34D054}"/>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29"/>
          <p:cNvSpPr/>
          <p:nvPr/>
        </p:nvSpPr>
        <p:spPr>
          <a:xfrm>
            <a:off x="363754" y="2235677"/>
            <a:ext cx="2199600" cy="2278857"/>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Raising and/or lowering voice pitch or volume;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intentional pauses in speech.</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Rising to a crescendo (speaking louder) </a:t>
            </a:r>
            <a:br>
              <a:rPr lang="de-DE" sz="1400" b="1"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at an important point.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538" name="Google Shape;538;p29"/>
          <p:cNvSpPr/>
          <p:nvPr/>
        </p:nvSpPr>
        <p:spPr>
          <a:xfrm>
            <a:off x="7346093" y="2235677"/>
            <a:ext cx="2199600" cy="2340000"/>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Refers to actions that deviate from societal norms or expectations.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Jumping on a desk during a meeting.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539" name="Google Shape;539;p29"/>
          <p:cNvSpPr/>
          <p:nvPr/>
        </p:nvSpPr>
        <p:spPr>
          <a:xfrm>
            <a:off x="9673434" y="2235677"/>
            <a:ext cx="2199600" cy="2340000"/>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Entertainment or communication that uses wit, irony, or absurdity to create amusement.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“If I do die on Mars, I just don't want it to be on impact.”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200"/>
              <a:buFont typeface="Arial"/>
              <a:buNone/>
            </a:pPr>
            <a:r>
              <a:rPr lang="de-DE" sz="1200" b="0" i="0" u="none" strike="noStrike" cap="none">
                <a:solidFill>
                  <a:schemeClr val="dk1"/>
                </a:solidFill>
                <a:latin typeface="Open Sans Light"/>
                <a:ea typeface="Open Sans Light"/>
                <a:cs typeface="Open Sans Light"/>
                <a:sym typeface="Open Sans Light"/>
              </a:rPr>
              <a:t>(Elon Musk)</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rgbClr val="000000"/>
              </a:solidFill>
              <a:latin typeface="Arial"/>
              <a:ea typeface="Arial"/>
              <a:cs typeface="Arial"/>
              <a:sym typeface="Arial"/>
            </a:endParaRPr>
          </a:p>
        </p:txBody>
      </p:sp>
      <p:sp>
        <p:nvSpPr>
          <p:cNvPr id="540" name="Google Shape;540;p29"/>
          <p:cNvSpPr/>
          <p:nvPr/>
        </p:nvSpPr>
        <p:spPr>
          <a:xfrm>
            <a:off x="5018673" y="2235677"/>
            <a:ext cx="2199600" cy="2340000"/>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Hand, arm, or body movements used to emphasize a</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point.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Waving a hand to draw attention.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100" b="0" i="0" u="none" strike="noStrike" cap="none">
              <a:solidFill>
                <a:schemeClr val="dk1"/>
              </a:solidFill>
              <a:latin typeface="Open Sans Light"/>
              <a:ea typeface="Open Sans Light"/>
              <a:cs typeface="Open Sans Light"/>
              <a:sym typeface="Open Sans Light"/>
            </a:endParaRPr>
          </a:p>
        </p:txBody>
      </p:sp>
      <p:sp>
        <p:nvSpPr>
          <p:cNvPr id="541" name="Google Shape;541;p29"/>
          <p:cNvSpPr/>
          <p:nvPr/>
        </p:nvSpPr>
        <p:spPr>
          <a:xfrm>
            <a:off x="2691250" y="2235677"/>
            <a:ext cx="2199600" cy="2340000"/>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Expressions such as smiling, frowning, and laughing used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to demonstrate emotion.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Maintaining eye contact with listeners.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542" name="Google Shape;542;p29"/>
          <p:cNvSpPr/>
          <p:nvPr/>
        </p:nvSpPr>
        <p:spPr>
          <a:xfrm>
            <a:off x="9650735" y="4846231"/>
            <a:ext cx="1544773" cy="1225209"/>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543" name="Google Shape;543;p2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544" name="Google Shape;544;p29"/>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Deliver</a:t>
            </a:r>
            <a:endParaRPr i="1" dirty="0"/>
          </a:p>
        </p:txBody>
      </p:sp>
      <p:cxnSp>
        <p:nvCxnSpPr>
          <p:cNvPr id="545" name="Google Shape;545;p29"/>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547" name="Google Shape;547;p29"/>
          <p:cNvSpPr txBox="1"/>
          <p:nvPr/>
        </p:nvSpPr>
        <p:spPr>
          <a:xfrm>
            <a:off x="10032944" y="4514541"/>
            <a:ext cx="78035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DA00"/>
              </a:buClr>
              <a:buSzPts val="1200"/>
              <a:buFont typeface="Open Sans ExtraBold"/>
              <a:buNone/>
            </a:pPr>
            <a:r>
              <a:rPr lang="de-DE" sz="1200" b="1" i="0" u="none" strike="noStrike" cap="none">
                <a:solidFill>
                  <a:srgbClr val="FFDA00"/>
                </a:solidFill>
                <a:latin typeface="Open Sans ExtraBold"/>
                <a:ea typeface="Open Sans ExtraBold"/>
                <a:cs typeface="Open Sans ExtraBold"/>
                <a:sym typeface="Open Sans ExtraBold"/>
              </a:rPr>
              <a:t>Deliver</a:t>
            </a:r>
            <a:endParaRPr sz="1400" b="0" i="0" u="none" strike="noStrike" cap="none">
              <a:solidFill>
                <a:srgbClr val="000000"/>
              </a:solidFill>
              <a:latin typeface="Arial"/>
              <a:ea typeface="Arial"/>
              <a:cs typeface="Arial"/>
              <a:sym typeface="Arial"/>
            </a:endParaRPr>
          </a:p>
        </p:txBody>
      </p:sp>
      <p:sp>
        <p:nvSpPr>
          <p:cNvPr id="548" name="Google Shape;548;p29"/>
          <p:cNvSpPr txBox="1"/>
          <p:nvPr/>
        </p:nvSpPr>
        <p:spPr>
          <a:xfrm>
            <a:off x="8945793" y="5884363"/>
            <a:ext cx="9584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Frame</a:t>
            </a:r>
            <a:endParaRPr sz="1400" b="0" i="0" u="none" strike="noStrike" cap="none">
              <a:solidFill>
                <a:srgbClr val="000000"/>
              </a:solidFill>
              <a:latin typeface="Arial"/>
              <a:ea typeface="Arial"/>
              <a:cs typeface="Arial"/>
              <a:sym typeface="Arial"/>
            </a:endParaRPr>
          </a:p>
        </p:txBody>
      </p:sp>
      <p:sp>
        <p:nvSpPr>
          <p:cNvPr id="549" name="Google Shape;549;p29"/>
          <p:cNvSpPr txBox="1"/>
          <p:nvPr/>
        </p:nvSpPr>
        <p:spPr>
          <a:xfrm>
            <a:off x="11195504" y="5849212"/>
            <a:ext cx="131938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Substance</a:t>
            </a:r>
            <a:endParaRPr sz="1400" b="0" i="0" u="none" strike="noStrike" cap="none">
              <a:solidFill>
                <a:srgbClr val="000000"/>
              </a:solidFill>
              <a:latin typeface="Arial"/>
              <a:ea typeface="Arial"/>
              <a:cs typeface="Arial"/>
              <a:sym typeface="Arial"/>
            </a:endParaRPr>
          </a:p>
        </p:txBody>
      </p:sp>
      <p:sp>
        <p:nvSpPr>
          <p:cNvPr id="550" name="Google Shape;550;p29"/>
          <p:cNvSpPr txBox="1"/>
          <p:nvPr/>
        </p:nvSpPr>
        <p:spPr>
          <a:xfrm>
            <a:off x="9904273" y="5585983"/>
            <a:ext cx="103769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200"/>
              <a:buFont typeface="Open Sans ExtraBold"/>
              <a:buNone/>
            </a:pPr>
            <a:r>
              <a:rPr lang="de-DE" sz="12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sp>
        <p:nvSpPr>
          <p:cNvPr id="551" name="Google Shape;551;p29"/>
          <p:cNvSpPr/>
          <p:nvPr/>
        </p:nvSpPr>
        <p:spPr>
          <a:xfrm>
            <a:off x="341050"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Animated Voice Tone</a:t>
            </a:r>
            <a:endParaRPr sz="1400" b="0" i="0" u="none" strike="noStrike" cap="none">
              <a:solidFill>
                <a:srgbClr val="000000"/>
              </a:solidFill>
              <a:latin typeface="Arial"/>
              <a:ea typeface="Arial"/>
              <a:cs typeface="Arial"/>
              <a:sym typeface="Arial"/>
            </a:endParaRPr>
          </a:p>
        </p:txBody>
      </p:sp>
      <p:sp>
        <p:nvSpPr>
          <p:cNvPr id="552" name="Google Shape;552;p29"/>
          <p:cNvSpPr/>
          <p:nvPr/>
        </p:nvSpPr>
        <p:spPr>
          <a:xfrm>
            <a:off x="2668549"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Facial Expression</a:t>
            </a:r>
            <a:endParaRPr sz="1400" b="0" i="0" u="none" strike="noStrike" cap="none">
              <a:solidFill>
                <a:srgbClr val="000000"/>
              </a:solidFill>
              <a:latin typeface="Arial"/>
              <a:ea typeface="Arial"/>
              <a:cs typeface="Arial"/>
              <a:sym typeface="Arial"/>
            </a:endParaRPr>
          </a:p>
        </p:txBody>
      </p:sp>
      <p:sp>
        <p:nvSpPr>
          <p:cNvPr id="553" name="Google Shape;553;p29"/>
          <p:cNvSpPr/>
          <p:nvPr/>
        </p:nvSpPr>
        <p:spPr>
          <a:xfrm>
            <a:off x="4996048"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Body Gestures</a:t>
            </a:r>
            <a:endParaRPr sz="1400" b="0" i="0" u="none" strike="noStrike" cap="none">
              <a:solidFill>
                <a:srgbClr val="000000"/>
              </a:solidFill>
              <a:latin typeface="Arial"/>
              <a:ea typeface="Arial"/>
              <a:cs typeface="Arial"/>
              <a:sym typeface="Arial"/>
            </a:endParaRPr>
          </a:p>
        </p:txBody>
      </p:sp>
      <p:sp>
        <p:nvSpPr>
          <p:cNvPr id="554" name="Google Shape;554;p29"/>
          <p:cNvSpPr/>
          <p:nvPr/>
        </p:nvSpPr>
        <p:spPr>
          <a:xfrm>
            <a:off x="7323547"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Unconventional Behavior </a:t>
            </a:r>
            <a:endParaRPr sz="1400" b="0" i="0" u="none" strike="noStrike" cap="none">
              <a:solidFill>
                <a:srgbClr val="000000"/>
              </a:solidFill>
              <a:latin typeface="Arial"/>
              <a:ea typeface="Arial"/>
              <a:cs typeface="Arial"/>
              <a:sym typeface="Arial"/>
            </a:endParaRPr>
          </a:p>
        </p:txBody>
      </p:sp>
      <p:sp>
        <p:nvSpPr>
          <p:cNvPr id="555" name="Google Shape;555;p29"/>
          <p:cNvSpPr/>
          <p:nvPr/>
        </p:nvSpPr>
        <p:spPr>
          <a:xfrm>
            <a:off x="9651045"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FFFFFF"/>
              </a:buClr>
              <a:buSzPts val="2400"/>
              <a:buFont typeface="Arial"/>
              <a:buNone/>
            </a:pPr>
            <a:r>
              <a:rPr lang="de-DE" sz="1400" b="0" i="0" u="none" strike="noStrike" cap="none">
                <a:solidFill>
                  <a:schemeClr val="dk1"/>
                </a:solidFill>
                <a:latin typeface="Open Sans Light"/>
                <a:ea typeface="Open Sans Light"/>
                <a:cs typeface="Open Sans Light"/>
                <a:sym typeface="Open Sans Light"/>
              </a:rPr>
              <a:t>Humor</a:t>
            </a:r>
            <a:endParaRPr sz="1400" b="0" i="0" u="none" strike="noStrike" cap="none">
              <a:solidFill>
                <a:schemeClr val="dk1"/>
              </a:solidFill>
              <a:latin typeface="Open Sans Light"/>
              <a:ea typeface="Open Sans Light"/>
              <a:cs typeface="Open Sans Light"/>
              <a:sym typeface="Open Sans Light"/>
            </a:endParaRPr>
          </a:p>
        </p:txBody>
      </p:sp>
      <p:sp>
        <p:nvSpPr>
          <p:cNvPr id="556" name="Google Shape;556;p2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27</a:t>
            </a:fld>
            <a:endParaRPr dirty="0"/>
          </a:p>
        </p:txBody>
      </p:sp>
      <p:sp>
        <p:nvSpPr>
          <p:cNvPr id="557" name="Google Shape;557;p29"/>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30"/>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564" name="Google Shape;564;p30"/>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565" name="Google Shape;565;p30"/>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566" name="Google Shape;566;p30"/>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567" name="Google Shape;567;p30"/>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Lunch Break</a:t>
            </a:r>
            <a:endParaRPr>
              <a:latin typeface="Open Sans Light"/>
              <a:ea typeface="Open Sans Light"/>
              <a:cs typeface="Open Sans Light"/>
              <a:sym typeface="Open San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Excercise: Competition</a:t>
            </a:r>
            <a:endParaRPr/>
          </a:p>
        </p:txBody>
      </p:sp>
      <p:sp>
        <p:nvSpPr>
          <p:cNvPr id="573" name="Google Shape;573;p3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indent="0">
              <a:spcBef>
                <a:spcPts val="0"/>
              </a:spcBef>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Recognizing CLTs within Quotations</a:t>
            </a:r>
            <a:endParaRPr lang="en-GB" i="1" dirty="0"/>
          </a:p>
        </p:txBody>
      </p:sp>
      <p:pic>
        <p:nvPicPr>
          <p:cNvPr id="574" name="Google Shape;574;p31"/>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575" name="Google Shape;575;p31"/>
          <p:cNvCxnSpPr/>
          <p:nvPr/>
        </p:nvCxnSpPr>
        <p:spPr>
          <a:xfrm rot="10800000" flipH="1">
            <a:off x="433263" y="1091544"/>
            <a:ext cx="4896000" cy="9285"/>
          </a:xfrm>
          <a:prstGeom prst="straightConnector1">
            <a:avLst/>
          </a:prstGeom>
          <a:noFill/>
          <a:ln w="9525" cap="flat" cmpd="sng">
            <a:solidFill>
              <a:schemeClr val="dk1"/>
            </a:solidFill>
            <a:prstDash val="solid"/>
            <a:miter lim="800000"/>
            <a:headEnd type="none" w="sm" len="sm"/>
            <a:tailEnd type="none" w="sm" len="sm"/>
          </a:ln>
        </p:spPr>
      </p:cxnSp>
      <p:sp>
        <p:nvSpPr>
          <p:cNvPr id="576" name="Google Shape;576;p31"/>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577" name="Google Shape;577;p31"/>
          <p:cNvSpPr txBox="1"/>
          <p:nvPr/>
        </p:nvSpPr>
        <p:spPr>
          <a:xfrm>
            <a:off x="358806" y="1906248"/>
            <a:ext cx="6647700" cy="3645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000"/>
              <a:buFont typeface="Arial"/>
              <a:buNone/>
            </a:pPr>
            <a:endParaRPr lang="en-GB" sz="1400" b="0" i="0" u="none" strike="noStrike" cap="none" dirty="0">
              <a:solidFill>
                <a:schemeClr val="dk1"/>
              </a:solidFill>
              <a:latin typeface="Open Sans Light"/>
              <a:ea typeface="Open Sans Light"/>
              <a:cs typeface="Open Sans Light"/>
              <a:sym typeface="Open Sans Light"/>
            </a:endParaRPr>
          </a:p>
          <a:p>
            <a:pPr marL="342900" marR="0" lvl="0" indent="-342900" algn="l" rtl="0">
              <a:lnSpc>
                <a:spcPct val="90000"/>
              </a:lnSpc>
              <a:spcBef>
                <a:spcPts val="1000"/>
              </a:spcBef>
              <a:spcAft>
                <a:spcPts val="0"/>
              </a:spcAft>
              <a:buClr>
                <a:srgbClr val="002060"/>
              </a:buClr>
              <a:buSzPts val="2000"/>
              <a:buFont typeface="Arial"/>
              <a:buAutoNum type="arabicPeriod"/>
            </a:pPr>
            <a:r>
              <a:rPr lang="en-GB" sz="1400" b="0" i="0" u="none" strike="noStrike" cap="none" dirty="0">
                <a:solidFill>
                  <a:schemeClr val="dk1"/>
                </a:solidFill>
                <a:latin typeface="Open Sans Light"/>
                <a:ea typeface="Open Sans Light"/>
                <a:cs typeface="Open Sans Light"/>
                <a:sym typeface="Open Sans Light"/>
              </a:rPr>
              <a:t>Shortly, you will be presented with a series of quotes that exemplify charismatic leadership tactics. Each quote may contain one or more of these tactics.</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400" b="0" i="0" u="none" strike="noStrike" cap="none" dirty="0">
                <a:solidFill>
                  <a:schemeClr val="dk1"/>
                </a:solidFill>
                <a:latin typeface="Open Sans Light"/>
                <a:ea typeface="Open Sans Light"/>
                <a:cs typeface="Open Sans Light"/>
                <a:sym typeface="Open Sans Light"/>
              </a:rPr>
              <a:t>Once your table group is confident that you have </a:t>
            </a:r>
            <a:r>
              <a:rPr lang="en-GB" sz="1400" b="1" i="0" u="none" strike="noStrike" cap="none" dirty="0">
                <a:solidFill>
                  <a:schemeClr val="dk1"/>
                </a:solidFill>
                <a:latin typeface="Open Sans Light"/>
                <a:ea typeface="Open Sans Light"/>
                <a:cs typeface="Open Sans Light"/>
                <a:sym typeface="Open Sans Light"/>
              </a:rPr>
              <a:t>identified all the CLTs </a:t>
            </a:r>
            <a:r>
              <a:rPr lang="en-GB" sz="1400" b="0" i="0" u="none" strike="noStrike" cap="none" dirty="0">
                <a:solidFill>
                  <a:schemeClr val="dk1"/>
                </a:solidFill>
                <a:latin typeface="Open Sans Light"/>
                <a:ea typeface="Open Sans Light"/>
                <a:cs typeface="Open Sans Light"/>
                <a:sym typeface="Open Sans Light"/>
              </a:rPr>
              <a:t>within a quote, you may </a:t>
            </a:r>
            <a:r>
              <a:rPr lang="en-GB" sz="1400" b="1" i="0" u="none" strike="noStrike" cap="none" dirty="0">
                <a:solidFill>
                  <a:schemeClr val="dk1"/>
                </a:solidFill>
                <a:latin typeface="Open Sans Light"/>
                <a:ea typeface="Open Sans Light"/>
                <a:cs typeface="Open Sans Light"/>
                <a:sym typeface="Open Sans Light"/>
              </a:rPr>
              <a:t>stand up and announce your table number</a:t>
            </a:r>
            <a:r>
              <a:rPr lang="en-GB" sz="1400" b="0" i="0" u="none" strike="noStrike" cap="none" dirty="0">
                <a:solidFill>
                  <a:schemeClr val="dk1"/>
                </a:solidFill>
                <a:latin typeface="Open Sans Light"/>
                <a:ea typeface="Open Sans Light"/>
                <a:cs typeface="Open Sans Light"/>
                <a:sym typeface="Open Sans Light"/>
              </a:rPr>
              <a:t>.</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400" b="0" i="0" u="none" strike="noStrike" cap="none" dirty="0">
                <a:solidFill>
                  <a:schemeClr val="dk1"/>
                </a:solidFill>
                <a:latin typeface="Open Sans Light"/>
                <a:ea typeface="Open Sans Light"/>
                <a:cs typeface="Open Sans Light"/>
                <a:sym typeface="Open Sans Light"/>
              </a:rPr>
              <a:t>Now it's your turn! Please </a:t>
            </a:r>
            <a:r>
              <a:rPr lang="en-GB" sz="1400" b="1" i="0" u="none" strike="noStrike" cap="none" dirty="0">
                <a:solidFill>
                  <a:schemeClr val="dk1"/>
                </a:solidFill>
                <a:latin typeface="Open Sans Light"/>
                <a:ea typeface="Open Sans Light"/>
                <a:cs typeface="Open Sans Light"/>
                <a:sym typeface="Open Sans Light"/>
              </a:rPr>
              <a:t>share the tactics </a:t>
            </a:r>
            <a:r>
              <a:rPr lang="en-GB" sz="1400" b="0" i="0" u="none" strike="noStrike" cap="none" dirty="0">
                <a:solidFill>
                  <a:schemeClr val="dk1"/>
                </a:solidFill>
                <a:latin typeface="Open Sans Light"/>
                <a:ea typeface="Open Sans Light"/>
                <a:cs typeface="Open Sans Light"/>
                <a:sym typeface="Open Sans Light"/>
              </a:rPr>
              <a:t>you have identified and provide an </a:t>
            </a:r>
            <a:r>
              <a:rPr lang="en-GB" sz="1400" b="1" i="0" u="none" strike="noStrike" cap="none" dirty="0">
                <a:solidFill>
                  <a:schemeClr val="dk1"/>
                </a:solidFill>
                <a:latin typeface="Open Sans Light"/>
                <a:ea typeface="Open Sans Light"/>
                <a:cs typeface="Open Sans Light"/>
                <a:sym typeface="Open Sans Light"/>
              </a:rPr>
              <a:t>explanation of where you observed them</a:t>
            </a:r>
            <a:r>
              <a:rPr lang="en-GB" sz="1400" b="0" i="0" u="none" strike="noStrike" cap="none" dirty="0">
                <a:solidFill>
                  <a:schemeClr val="dk1"/>
                </a:solidFill>
                <a:latin typeface="Open Sans Light"/>
                <a:ea typeface="Open Sans Light"/>
                <a:cs typeface="Open Sans Light"/>
                <a:sym typeface="Open Sans Light"/>
              </a:rPr>
              <a:t>. Other groups will have the opportunity to contribute by adding or correcting your findings.</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400" b="0" i="0" u="none" strike="noStrike" cap="none" dirty="0">
                <a:solidFill>
                  <a:schemeClr val="dk1"/>
                </a:solidFill>
                <a:latin typeface="Open Sans Light"/>
                <a:ea typeface="Open Sans Light"/>
                <a:cs typeface="Open Sans Light"/>
                <a:sym typeface="Open Sans Light"/>
              </a:rPr>
              <a:t>Each correctly recognized tactic will earn your group one point. Additional contributions or corrections will also be scored.</a:t>
            </a:r>
          </a:p>
        </p:txBody>
      </p:sp>
      <p:sp>
        <p:nvSpPr>
          <p:cNvPr id="578" name="Google Shape;578;p3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29</a:t>
            </a:fld>
            <a:endParaRPr dirty="0"/>
          </a:p>
        </p:txBody>
      </p:sp>
      <p:sp>
        <p:nvSpPr>
          <p:cNvPr id="579" name="Google Shape;579;p3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Agenda</a:t>
            </a:r>
            <a:endParaRPr/>
          </a:p>
        </p:txBody>
      </p:sp>
      <p:sp>
        <p:nvSpPr>
          <p:cNvPr id="134" name="Google Shape;134;p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Day 2</a:t>
            </a:r>
            <a:endParaRPr i="1" dirty="0"/>
          </a:p>
        </p:txBody>
      </p:sp>
      <p:cxnSp>
        <p:nvCxnSpPr>
          <p:cNvPr id="135" name="Google Shape;135;p4"/>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grpSp>
        <p:nvGrpSpPr>
          <p:cNvPr id="136" name="Google Shape;136;p4"/>
          <p:cNvGrpSpPr/>
          <p:nvPr/>
        </p:nvGrpSpPr>
        <p:grpSpPr>
          <a:xfrm>
            <a:off x="893284" y="1627234"/>
            <a:ext cx="364965" cy="364965"/>
            <a:chOff x="1143338" y="1562886"/>
            <a:chExt cx="714707" cy="714707"/>
          </a:xfrm>
        </p:grpSpPr>
        <p:sp>
          <p:nvSpPr>
            <p:cNvPr id="137" name="Google Shape;137;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38" name="Google Shape;138;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39" name="Google Shape;139;p4"/>
          <p:cNvGrpSpPr/>
          <p:nvPr/>
        </p:nvGrpSpPr>
        <p:grpSpPr>
          <a:xfrm>
            <a:off x="921049" y="2518817"/>
            <a:ext cx="364965" cy="364965"/>
            <a:chOff x="1143338" y="1562886"/>
            <a:chExt cx="714707" cy="714707"/>
          </a:xfrm>
        </p:grpSpPr>
        <p:sp>
          <p:nvSpPr>
            <p:cNvPr id="140" name="Google Shape;140;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41" name="Google Shape;141;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42" name="Google Shape;142;p4"/>
          <p:cNvGrpSpPr/>
          <p:nvPr/>
        </p:nvGrpSpPr>
        <p:grpSpPr>
          <a:xfrm>
            <a:off x="921048" y="3354094"/>
            <a:ext cx="364965" cy="364965"/>
            <a:chOff x="1143338" y="1562886"/>
            <a:chExt cx="714707" cy="714707"/>
          </a:xfrm>
        </p:grpSpPr>
        <p:sp>
          <p:nvSpPr>
            <p:cNvPr id="143" name="Google Shape;143;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44" name="Google Shape;144;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45" name="Google Shape;145;p4"/>
          <p:cNvGrpSpPr/>
          <p:nvPr/>
        </p:nvGrpSpPr>
        <p:grpSpPr>
          <a:xfrm>
            <a:off x="921047" y="4192289"/>
            <a:ext cx="364965" cy="364965"/>
            <a:chOff x="1143338" y="1562886"/>
            <a:chExt cx="714707" cy="714707"/>
          </a:xfrm>
        </p:grpSpPr>
        <p:sp>
          <p:nvSpPr>
            <p:cNvPr id="146" name="Google Shape;146;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47" name="Google Shape;147;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48" name="Google Shape;148;p4"/>
          <p:cNvGrpSpPr/>
          <p:nvPr/>
        </p:nvGrpSpPr>
        <p:grpSpPr>
          <a:xfrm>
            <a:off x="947890" y="4974148"/>
            <a:ext cx="364965" cy="364965"/>
            <a:chOff x="1143338" y="1562886"/>
            <a:chExt cx="714707" cy="714707"/>
          </a:xfrm>
        </p:grpSpPr>
        <p:sp>
          <p:nvSpPr>
            <p:cNvPr id="149" name="Google Shape;149;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50" name="Google Shape;150;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151" name="Google Shape;151;p4"/>
          <p:cNvSpPr txBox="1"/>
          <p:nvPr/>
        </p:nvSpPr>
        <p:spPr>
          <a:xfrm>
            <a:off x="1645920" y="1662066"/>
            <a:ext cx="507760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What insights were you able to take away from yesterday?</a:t>
            </a:r>
            <a:endParaRPr sz="1400" b="0" i="0" u="none" strike="noStrike" cap="none">
              <a:solidFill>
                <a:srgbClr val="000000"/>
              </a:solidFill>
              <a:latin typeface="Arial"/>
              <a:ea typeface="Arial"/>
              <a:cs typeface="Arial"/>
              <a:sym typeface="Arial"/>
            </a:endParaRPr>
          </a:p>
        </p:txBody>
      </p:sp>
      <p:sp>
        <p:nvSpPr>
          <p:cNvPr id="152" name="Google Shape;152;p4"/>
          <p:cNvSpPr txBox="1"/>
          <p:nvPr/>
        </p:nvSpPr>
        <p:spPr>
          <a:xfrm>
            <a:off x="1645919" y="2496753"/>
            <a:ext cx="4450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Who are you? What do you stand for? - </a:t>
            </a:r>
            <a:r>
              <a:rPr lang="de-DE" sz="1600" b="0" i="1" u="none" strike="noStrike" cap="none">
                <a:solidFill>
                  <a:schemeClr val="dk1"/>
                </a:solidFill>
                <a:latin typeface="Open Sans SemiBold"/>
                <a:ea typeface="Open Sans SemiBold"/>
                <a:cs typeface="Open Sans SemiBold"/>
                <a:sym typeface="Open Sans SemiBold"/>
              </a:rPr>
              <a:t>Your personal canvas</a:t>
            </a:r>
            <a:endParaRPr sz="1400" b="0" i="0" u="none" strike="noStrike" cap="none">
              <a:solidFill>
                <a:srgbClr val="000000"/>
              </a:solidFill>
              <a:latin typeface="Arial"/>
              <a:ea typeface="Arial"/>
              <a:cs typeface="Arial"/>
              <a:sym typeface="Arial"/>
            </a:endParaRPr>
          </a:p>
        </p:txBody>
      </p:sp>
      <p:sp>
        <p:nvSpPr>
          <p:cNvPr id="153" name="Google Shape;153;p4"/>
          <p:cNvSpPr txBox="1"/>
          <p:nvPr/>
        </p:nvSpPr>
        <p:spPr>
          <a:xfrm>
            <a:off x="1645918" y="3248891"/>
            <a:ext cx="5077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How to truly understand your counterpart with the Empathy Canvas</a:t>
            </a:r>
            <a:endParaRPr sz="1400" b="0" i="0" u="none" strike="noStrike" cap="none">
              <a:solidFill>
                <a:srgbClr val="000000"/>
              </a:solidFill>
              <a:latin typeface="Arial"/>
              <a:ea typeface="Arial"/>
              <a:cs typeface="Arial"/>
              <a:sym typeface="Arial"/>
            </a:endParaRPr>
          </a:p>
        </p:txBody>
      </p:sp>
      <p:sp>
        <p:nvSpPr>
          <p:cNvPr id="154" name="Google Shape;154;p4"/>
          <p:cNvSpPr txBox="1"/>
          <p:nvPr/>
        </p:nvSpPr>
        <p:spPr>
          <a:xfrm>
            <a:off x="1645918" y="4984313"/>
            <a:ext cx="533579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Feedback &amp; Conclusion</a:t>
            </a:r>
            <a:endParaRPr sz="1400" b="0" i="0" u="none" strike="noStrike" cap="none">
              <a:solidFill>
                <a:srgbClr val="000000"/>
              </a:solidFill>
              <a:latin typeface="Arial"/>
              <a:ea typeface="Arial"/>
              <a:cs typeface="Arial"/>
              <a:sym typeface="Arial"/>
            </a:endParaRPr>
          </a:p>
        </p:txBody>
      </p:sp>
      <p:pic>
        <p:nvPicPr>
          <p:cNvPr id="155" name="Google Shape;155;p4"/>
          <p:cNvPicPr preferRelativeResize="0"/>
          <p:nvPr/>
        </p:nvPicPr>
        <p:blipFill rotWithShape="1">
          <a:blip r:embed="rId3">
            <a:alphaModFix/>
          </a:blip>
          <a:srcRect l="1537" t="5009" r="41074" b="32"/>
          <a:stretch/>
        </p:blipFill>
        <p:spPr>
          <a:xfrm>
            <a:off x="8625866" y="0"/>
            <a:ext cx="3566134" cy="6582313"/>
          </a:xfrm>
          <a:prstGeom prst="rect">
            <a:avLst/>
          </a:prstGeom>
          <a:solidFill>
            <a:schemeClr val="dk2"/>
          </a:solidFill>
          <a:ln>
            <a:noFill/>
          </a:ln>
        </p:spPr>
      </p:pic>
      <p:sp>
        <p:nvSpPr>
          <p:cNvPr id="156" name="Google Shape;156;p4"/>
          <p:cNvSpPr txBox="1"/>
          <p:nvPr/>
        </p:nvSpPr>
        <p:spPr>
          <a:xfrm>
            <a:off x="1645918" y="3971764"/>
            <a:ext cx="507760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Let the Magic happen!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b="0" i="1" u="none" strike="noStrike" cap="none">
                <a:solidFill>
                  <a:schemeClr val="dk1"/>
                </a:solidFill>
                <a:latin typeface="Open Sans SemiBold"/>
                <a:ea typeface="Open Sans SemiBold"/>
                <a:cs typeface="Open Sans SemiBold"/>
                <a:sym typeface="Open Sans SemiBold"/>
              </a:rPr>
              <a:t>Your motivational speech from yesterday - now even more charismatic!</a:t>
            </a:r>
            <a:endParaRPr sz="1600" b="1" i="0" u="none" strike="noStrike" cap="none">
              <a:solidFill>
                <a:schemeClr val="dk1"/>
              </a:solidFill>
              <a:latin typeface="Open Sans ExtraBold"/>
              <a:ea typeface="Open Sans ExtraBold"/>
              <a:cs typeface="Open Sans ExtraBold"/>
              <a:sym typeface="Open Sans ExtraBold"/>
            </a:endParaRPr>
          </a:p>
        </p:txBody>
      </p:sp>
      <p:sp>
        <p:nvSpPr>
          <p:cNvPr id="157" name="Google Shape;157;p4"/>
          <p:cNvSpPr/>
          <p:nvPr/>
        </p:nvSpPr>
        <p:spPr>
          <a:xfrm>
            <a:off x="8625862" y="-1"/>
            <a:ext cx="3566137" cy="6582313"/>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58" name="Google Shape;158;p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a:t>
            </a:fld>
            <a:endParaRPr dirty="0"/>
          </a:p>
        </p:txBody>
      </p:sp>
      <p:sp>
        <p:nvSpPr>
          <p:cNvPr id="159" name="Google Shape;159;p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85" name="Google Shape;585;p3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586" name="Google Shape;586;p32"/>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587" name="Google Shape;587;p32"/>
          <p:cNvSpPr/>
          <p:nvPr/>
        </p:nvSpPr>
        <p:spPr>
          <a:xfrm>
            <a:off x="371475" y="2178254"/>
            <a:ext cx="11658600"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b="0" i="0" u="none" strike="noStrike" cap="none">
                <a:solidFill>
                  <a:schemeClr val="dk1"/>
                </a:solidFill>
                <a:latin typeface="Open Sans SemiBold"/>
                <a:ea typeface="Open Sans SemiBold"/>
                <a:cs typeface="Open Sans SemiBold"/>
                <a:sym typeface="Open Sans SemiBold"/>
              </a:rPr>
              <a:t>“It was not a clash of armies, but a clash of wills; a contest to determine the meaning of America.”</a:t>
            </a:r>
            <a:endParaRPr sz="1400" b="0" i="0" u="none" strike="noStrike" cap="none">
              <a:solidFill>
                <a:srgbClr val="000000"/>
              </a:solidFill>
              <a:latin typeface="Arial"/>
              <a:ea typeface="Arial"/>
              <a:cs typeface="Arial"/>
              <a:sym typeface="Arial"/>
            </a:endParaRPr>
          </a:p>
        </p:txBody>
      </p:sp>
      <p:sp>
        <p:nvSpPr>
          <p:cNvPr id="588" name="Google Shape;588;p3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30</a:t>
            </a:fld>
            <a:endParaRPr dirty="0"/>
          </a:p>
        </p:txBody>
      </p:sp>
      <p:sp>
        <p:nvSpPr>
          <p:cNvPr id="589" name="Google Shape;589;p3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595" name="Google Shape;595;p8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Recognizing CLTs</a:t>
            </a:r>
            <a:endParaRPr lang="en-GB" i="1" dirty="0"/>
          </a:p>
        </p:txBody>
      </p:sp>
      <p:cxnSp>
        <p:nvCxnSpPr>
          <p:cNvPr id="596" name="Google Shape;596;p84"/>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597" name="Google Shape;597;p84"/>
          <p:cNvSpPr/>
          <p:nvPr/>
        </p:nvSpPr>
        <p:spPr>
          <a:xfrm>
            <a:off x="371475" y="2267154"/>
            <a:ext cx="116586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It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was not </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clash</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armies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but a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clash</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wills; a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contest</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determine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meaning</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America</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endParaRPr sz="24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98" name="Google Shape;598;p84"/>
          <p:cNvSpPr txBox="1"/>
          <p:nvPr/>
        </p:nvSpPr>
        <p:spPr>
          <a:xfrm>
            <a:off x="341050" y="4627177"/>
            <a:ext cx="8412480" cy="923289"/>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a:solidFill>
                  <a:srgbClr val="FF0000"/>
                </a:solidFill>
                <a:latin typeface="Open Sans Light"/>
                <a:ea typeface="Open Sans Light"/>
                <a:cs typeface="Open Sans Light"/>
                <a:sym typeface="Open Sans Light"/>
              </a:rPr>
              <a:t>Contrast</a:t>
            </a:r>
            <a:endParaRPr sz="1400" b="0" i="0" u="none" strike="noStrike" cap="none">
              <a:solidFill>
                <a:srgbClr val="FF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a:solidFill>
                  <a:srgbClr val="0070C0"/>
                </a:solidFill>
                <a:latin typeface="Open Sans Light"/>
                <a:ea typeface="Open Sans Light"/>
                <a:cs typeface="Open Sans Light"/>
                <a:sym typeface="Open Sans Light"/>
              </a:rPr>
              <a:t>Metaphor</a:t>
            </a:r>
            <a:endParaRPr sz="1400" b="0" i="0" u="none" strike="noStrike" cap="none">
              <a:solidFill>
                <a:srgbClr val="0070C0"/>
              </a:solidFill>
              <a:latin typeface="Arial"/>
              <a:ea typeface="Arial"/>
              <a:cs typeface="Arial"/>
              <a:sym typeface="Arial"/>
            </a:endParaRPr>
          </a:p>
        </p:txBody>
      </p:sp>
      <p:sp>
        <p:nvSpPr>
          <p:cNvPr id="599" name="Google Shape;599;p8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31</a:t>
            </a:fld>
            <a:endParaRPr dirty="0"/>
          </a:p>
        </p:txBody>
      </p:sp>
      <p:sp>
        <p:nvSpPr>
          <p:cNvPr id="600" name="Google Shape;600;p8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06" name="Google Shape;606;p8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Recognizing CLTs</a:t>
            </a:r>
            <a:endParaRPr lang="en-GB" i="1" dirty="0"/>
          </a:p>
        </p:txBody>
      </p:sp>
      <p:cxnSp>
        <p:nvCxnSpPr>
          <p:cNvPr id="607" name="Google Shape;607;p85"/>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08" name="Google Shape;608;p85"/>
          <p:cNvSpPr/>
          <p:nvPr/>
        </p:nvSpPr>
        <p:spPr>
          <a:xfrm>
            <a:off x="371475" y="2165554"/>
            <a:ext cx="11658600"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air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was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thick</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doubt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anticipation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fear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609" name="Google Shape;609;p8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32</a:t>
            </a:fld>
            <a:endParaRPr dirty="0"/>
          </a:p>
        </p:txBody>
      </p:sp>
      <p:sp>
        <p:nvSpPr>
          <p:cNvPr id="610" name="Google Shape;610;p8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616" name="Google Shape;616;p8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17" name="Google Shape;617;p86"/>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18" name="Google Shape;618;p86"/>
          <p:cNvSpPr/>
          <p:nvPr/>
        </p:nvSpPr>
        <p:spPr>
          <a:xfrm>
            <a:off x="371475" y="2254454"/>
            <a:ext cx="116586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air</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was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thick</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do</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ubt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anticipation</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fear</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24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19" name="Google Shape;619;p86"/>
          <p:cNvSpPr txBox="1"/>
          <p:nvPr/>
        </p:nvSpPr>
        <p:spPr>
          <a:xfrm>
            <a:off x="341050" y="4627177"/>
            <a:ext cx="8412480" cy="923289"/>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a:solidFill>
                  <a:srgbClr val="0070C0"/>
                </a:solidFill>
                <a:latin typeface="Open Sans Light"/>
                <a:ea typeface="Open Sans Light"/>
                <a:cs typeface="Open Sans Light"/>
                <a:sym typeface="Open Sans Light"/>
              </a:rPr>
              <a:t>Metaphor</a:t>
            </a:r>
            <a:endParaRPr sz="1400" b="0" i="0" u="none" strike="noStrike" cap="none">
              <a:solidFill>
                <a:srgbClr val="FF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a:solidFill>
                  <a:srgbClr val="00B050"/>
                </a:solidFill>
                <a:latin typeface="Open Sans Light"/>
                <a:ea typeface="Open Sans Light"/>
                <a:cs typeface="Open Sans Light"/>
                <a:sym typeface="Open Sans Light"/>
              </a:rPr>
              <a:t>List</a:t>
            </a:r>
            <a:endParaRPr sz="1400" b="0" i="0" u="none" strike="noStrike" cap="none">
              <a:solidFill>
                <a:srgbClr val="00B050"/>
              </a:solidFill>
              <a:latin typeface="Arial"/>
              <a:ea typeface="Arial"/>
              <a:cs typeface="Arial"/>
              <a:sym typeface="Arial"/>
            </a:endParaRPr>
          </a:p>
        </p:txBody>
      </p:sp>
      <p:sp>
        <p:nvSpPr>
          <p:cNvPr id="620" name="Google Shape;620;p8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33</a:t>
            </a:fld>
            <a:endParaRPr dirty="0"/>
          </a:p>
        </p:txBody>
      </p:sp>
      <p:sp>
        <p:nvSpPr>
          <p:cNvPr id="621" name="Google Shape;621;p8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27" name="Google Shape;627;p8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Recognizing CLTs</a:t>
            </a:r>
            <a:endParaRPr lang="en-GB" i="1" dirty="0"/>
          </a:p>
        </p:txBody>
      </p:sp>
      <p:cxnSp>
        <p:nvCxnSpPr>
          <p:cNvPr id="628" name="Google Shape;628;p87"/>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29" name="Google Shape;629;p87"/>
          <p:cNvSpPr/>
          <p:nvPr/>
        </p:nvSpPr>
        <p:spPr>
          <a:xfrm>
            <a:off x="371475" y="21782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GB"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“Together, we can raise the level of mutual trust that policing is built on – the idea that police officers are members of the communities they risk their lives to protect, and citizens in Ferguson and New York and Cleveland just want the same thing young people here marched for – the protection of the law.”</a:t>
            </a:r>
            <a:endParaRPr lang="en-GB" sz="1400" b="0" i="0" u="none" strike="noStrike" cap="none" dirty="0">
              <a:solidFill>
                <a:srgbClr val="000000"/>
              </a:solidFill>
              <a:sym typeface="Arial"/>
            </a:endParaRPr>
          </a:p>
        </p:txBody>
      </p:sp>
      <p:sp>
        <p:nvSpPr>
          <p:cNvPr id="630" name="Google Shape;630;p8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34</a:t>
            </a:fld>
            <a:endParaRPr dirty="0"/>
          </a:p>
        </p:txBody>
      </p:sp>
      <p:sp>
        <p:nvSpPr>
          <p:cNvPr id="631" name="Google Shape;631;p8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637" name="Google Shape;637;p8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38" name="Google Shape;638;p88"/>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39" name="Google Shape;639;p88"/>
          <p:cNvSpPr/>
          <p:nvPr/>
        </p:nvSpPr>
        <p:spPr>
          <a:xfrm>
            <a:off x="371475" y="21655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Together</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raise</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level</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mutual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trust</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policing</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built</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on </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idea</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police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officers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members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communities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risk</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their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lives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protect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citizens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in Ferguson and New York and Cleveland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just </a:t>
            </a:r>
            <a:r>
              <a:rPr lang="de-DE" sz="1800" u="none" strike="noStrike" cap="none" dirty="0" err="1">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want</a:t>
            </a:r>
            <a:r>
              <a:rPr lang="de-DE" sz="180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 same </a:t>
            </a:r>
            <a:r>
              <a:rPr lang="de-DE" sz="1800" u="none" strike="noStrike" cap="none" dirty="0" err="1">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thing</a:t>
            </a:r>
            <a:r>
              <a:rPr lang="de-DE" sz="180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young</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people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here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marched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protection</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law</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24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40" name="Google Shape;640;p88"/>
          <p:cNvSpPr txBox="1"/>
          <p:nvPr/>
        </p:nvSpPr>
        <p:spPr>
          <a:xfrm>
            <a:off x="341050" y="4627177"/>
            <a:ext cx="8412480" cy="1246455"/>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Confidence in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goals</a:t>
            </a:r>
            <a:endParaRPr sz="1400" b="0" i="0" u="none" strike="noStrike" cap="none" dirty="0">
              <a:solidFill>
                <a:srgbClr val="FF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dirty="0">
                <a:solidFill>
                  <a:srgbClr val="00B050"/>
                </a:solidFill>
                <a:latin typeface="Open Sans Light"/>
                <a:ea typeface="Open Sans Light"/>
                <a:cs typeface="Open Sans Light"/>
                <a:sym typeface="Open Sans Light"/>
              </a:rPr>
              <a:t>List</a:t>
            </a:r>
            <a:endParaRPr lang="en-GB" sz="1400" b="0" i="0" u="none" strike="noStrike" cap="none" dirty="0">
              <a:solidFill>
                <a:srgbClr val="00B05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endParaRPr sz="1400" b="0" i="0" u="none" strike="noStrike" cap="none" dirty="0">
              <a:solidFill>
                <a:srgbClr val="00B050"/>
              </a:solidFill>
              <a:latin typeface="Arial"/>
              <a:ea typeface="Arial"/>
              <a:cs typeface="Arial"/>
              <a:sym typeface="Arial"/>
            </a:endParaRPr>
          </a:p>
        </p:txBody>
      </p:sp>
      <p:sp>
        <p:nvSpPr>
          <p:cNvPr id="641" name="Google Shape;641;p8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35</a:t>
            </a:fld>
            <a:endParaRPr dirty="0"/>
          </a:p>
        </p:txBody>
      </p:sp>
      <p:sp>
        <p:nvSpPr>
          <p:cNvPr id="642" name="Google Shape;642;p8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48" name="Google Shape;648;p89"/>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49" name="Google Shape;649;p89"/>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50" name="Google Shape;650;p89"/>
          <p:cNvSpPr/>
          <p:nvPr/>
        </p:nvSpPr>
        <p:spPr>
          <a:xfrm>
            <a:off x="371475" y="2165554"/>
            <a:ext cx="1165860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reminds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challenge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team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I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faced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climbed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Eiger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summit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few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years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ago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caught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weather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could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died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up</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combined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efforts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managed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survive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made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possible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initially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seemed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impossible. Today,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find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ourselves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in an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economic</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storm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pull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together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reverse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situation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successful</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651" name="Google Shape;651;p8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36</a:t>
            </a:fld>
            <a:endParaRPr dirty="0"/>
          </a:p>
        </p:txBody>
      </p:sp>
      <p:sp>
        <p:nvSpPr>
          <p:cNvPr id="652" name="Google Shape;652;p8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0"/>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658" name="Google Shape;658;p90"/>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59" name="Google Shape;659;p90"/>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60" name="Google Shape;660;p90"/>
          <p:cNvSpPr/>
          <p:nvPr/>
        </p:nvSpPr>
        <p:spPr>
          <a:xfrm>
            <a:off x="375732" y="2163140"/>
            <a:ext cx="1165860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reminds</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me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challenge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team</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and I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faced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when</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climbed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Eiger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summit</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few</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years</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ago</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were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caught</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by</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bad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weather</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could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died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up</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there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combined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efforts</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managed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survive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And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made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possible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initially</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seemed</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impossible.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Today,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find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ourselves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in an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economic</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storm</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pull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together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reverse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this</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situation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successful</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24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61" name="Google Shape;661;p90"/>
          <p:cNvSpPr txBox="1"/>
          <p:nvPr/>
        </p:nvSpPr>
        <p:spPr>
          <a:xfrm>
            <a:off x="341050" y="4627177"/>
            <a:ext cx="8412480" cy="2077451"/>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Story</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Contrast</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Confidence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Goals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Achieved</a:t>
            </a:r>
            <a:endPar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Metaphor</a:t>
            </a:r>
            <a:endParaRPr sz="1400" b="0" i="0" u="none" strike="noStrike" cap="none" dirty="0">
              <a:solidFill>
                <a:srgbClr val="000000"/>
              </a:solidFill>
              <a:latin typeface="Arial"/>
              <a:ea typeface="Arial"/>
              <a:cs typeface="Arial"/>
              <a:sym typeface="Arial"/>
            </a:endParaRPr>
          </a:p>
          <a:p>
            <a:pPr marL="457200" marR="0" lvl="0" indent="-228600" algn="l" rtl="0">
              <a:lnSpc>
                <a:spcPct val="150000"/>
              </a:lnSpc>
              <a:spcBef>
                <a:spcPts val="0"/>
              </a:spcBef>
              <a:spcAft>
                <a:spcPts val="0"/>
              </a:spcAft>
              <a:buClr>
                <a:schemeClr val="dk1"/>
              </a:buClr>
              <a:buSzPts val="2000"/>
              <a:buFont typeface="Arial"/>
              <a:buNone/>
            </a:pPr>
            <a:endParaRPr sz="1400" b="0" i="0" u="none" strike="noStrike" cap="none" dirty="0">
              <a:solidFill>
                <a:srgbClr val="00B050"/>
              </a:solidFill>
              <a:latin typeface="Arial"/>
              <a:ea typeface="Arial"/>
              <a:cs typeface="Arial"/>
              <a:sym typeface="Arial"/>
            </a:endParaRPr>
          </a:p>
        </p:txBody>
      </p:sp>
      <p:sp>
        <p:nvSpPr>
          <p:cNvPr id="662" name="Google Shape;662;p9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37</a:t>
            </a:fld>
            <a:endParaRPr dirty="0"/>
          </a:p>
        </p:txBody>
      </p:sp>
      <p:sp>
        <p:nvSpPr>
          <p:cNvPr id="663" name="Google Shape;663;p9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69" name="Google Shape;669;p9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70" name="Google Shape;670;p91"/>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71" name="Google Shape;671;p91"/>
          <p:cNvSpPr/>
          <p:nvPr/>
        </p:nvSpPr>
        <p:spPr>
          <a:xfrm>
            <a:off x="371475" y="21655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“So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tonight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let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ask</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ourselves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children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should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live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see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next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century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daughters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should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so lucky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live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long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Ann Nixon Cooper,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change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see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progress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made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This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chance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answer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call</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endParaRPr sz="1400" b="0" i="0" u="none" strike="noStrike" cap="none" dirty="0">
              <a:solidFill>
                <a:srgbClr val="000000"/>
              </a:solidFill>
              <a:latin typeface="Arial"/>
              <a:ea typeface="Arial"/>
              <a:cs typeface="Arial"/>
              <a:sym typeface="Arial"/>
            </a:endParaRPr>
          </a:p>
        </p:txBody>
      </p:sp>
      <p:sp>
        <p:nvSpPr>
          <p:cNvPr id="672" name="Google Shape;672;p9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38</a:t>
            </a:fld>
            <a:endParaRPr dirty="0"/>
          </a:p>
        </p:txBody>
      </p:sp>
      <p:sp>
        <p:nvSpPr>
          <p:cNvPr id="673" name="Google Shape;673;p9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679" name="Google Shape;679;p9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80" name="Google Shape;680;p92"/>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81" name="Google Shape;681;p92"/>
          <p:cNvSpPr/>
          <p:nvPr/>
        </p:nvSpPr>
        <p:spPr>
          <a:xfrm>
            <a:off x="375732" y="2163140"/>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“So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tonight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let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ask</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ourselves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children</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should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live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see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next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century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daughters</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should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so lucky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live </a:t>
            </a:r>
            <a:r>
              <a:rPr lang="de-DE" sz="1800" u="none" strike="noStrike" cap="none" dirty="0" err="1">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long</a:t>
            </a:r>
            <a:r>
              <a:rPr lang="de-DE"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 Ann Nixon Cooper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change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see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progress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made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This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chance</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answer</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call</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 </a:t>
            </a:r>
            <a:endParaRPr sz="1400" b="0" i="0" u="none" strike="noStrike" cap="none" dirty="0">
              <a:solidFill>
                <a:srgbClr val="000000"/>
              </a:solidFill>
              <a:latin typeface="Arial"/>
              <a:ea typeface="Arial"/>
              <a:cs typeface="Arial"/>
              <a:sym typeface="Arial"/>
            </a:endParaRPr>
          </a:p>
        </p:txBody>
      </p:sp>
      <p:sp>
        <p:nvSpPr>
          <p:cNvPr id="682" name="Google Shape;682;p92"/>
          <p:cNvSpPr txBox="1"/>
          <p:nvPr/>
        </p:nvSpPr>
        <p:spPr>
          <a:xfrm>
            <a:off x="341050" y="3949575"/>
            <a:ext cx="8412480" cy="1754286"/>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Repetition</a:t>
            </a:r>
            <a:endParaRPr sz="1400" b="0" i="0" u="none" strike="noStrike" cap="none" dirty="0">
              <a:solidFill>
                <a:srgbClr val="FF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Simile</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Rhetorical</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Question</a:t>
            </a:r>
          </a:p>
          <a:p>
            <a:pPr marL="457200" indent="-355600">
              <a:lnSpc>
                <a:spcPct val="150000"/>
              </a:lnSpc>
              <a:buClr>
                <a:schemeClr val="dk1"/>
              </a:buClr>
              <a:buSzPts val="2000"/>
              <a:buFont typeface="Arial"/>
              <a:buChar char="▶"/>
            </a:pP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Ambitious</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Goal / Setting High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Expectations</a:t>
            </a:r>
            <a:endPar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83" name="Google Shape;683;p9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39</a:t>
            </a:fld>
            <a:endParaRPr dirty="0"/>
          </a:p>
        </p:txBody>
      </p:sp>
      <p:sp>
        <p:nvSpPr>
          <p:cNvPr id="684" name="Google Shape;684;p9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The Training</a:t>
            </a:r>
            <a:endParaRPr/>
          </a:p>
        </p:txBody>
      </p:sp>
      <p:sp>
        <p:nvSpPr>
          <p:cNvPr id="165" name="Google Shape;165;p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a:latin typeface="Open Sans" panose="020B0606030504020204" pitchFamily="34" charset="0"/>
                <a:ea typeface="Open Sans" panose="020B0606030504020204" pitchFamily="34" charset="0"/>
                <a:cs typeface="Open Sans" panose="020B0606030504020204" pitchFamily="34" charset="0"/>
                <a:sym typeface="Open Sans"/>
              </a:rPr>
              <a:t>Learning Objectives</a:t>
            </a:r>
            <a:endParaRPr lang="en-GB" i="1"/>
          </a:p>
        </p:txBody>
      </p:sp>
      <p:cxnSp>
        <p:nvCxnSpPr>
          <p:cNvPr id="166" name="Google Shape;166;p5"/>
          <p:cNvCxnSpPr/>
          <p:nvPr/>
        </p:nvCxnSpPr>
        <p:spPr>
          <a:xfrm>
            <a:off x="435006" y="1100829"/>
            <a:ext cx="6746844" cy="0"/>
          </a:xfrm>
          <a:prstGeom prst="straightConnector1">
            <a:avLst/>
          </a:prstGeom>
          <a:noFill/>
          <a:ln w="9525" cap="flat" cmpd="sng">
            <a:solidFill>
              <a:schemeClr val="dk1"/>
            </a:solidFill>
            <a:prstDash val="solid"/>
            <a:miter lim="800000"/>
            <a:headEnd type="none" w="sm" len="sm"/>
            <a:tailEnd type="none" w="sm" len="sm"/>
          </a:ln>
        </p:spPr>
      </p:cxnSp>
      <p:sp>
        <p:nvSpPr>
          <p:cNvPr id="168" name="Google Shape;168;p5"/>
          <p:cNvSpPr txBox="1"/>
          <p:nvPr/>
        </p:nvSpPr>
        <p:spPr>
          <a:xfrm>
            <a:off x="981348" y="1856007"/>
            <a:ext cx="7106737" cy="4210343"/>
          </a:xfrm>
          <a:prstGeom prst="rect">
            <a:avLst/>
          </a:prstGeom>
          <a:noFill/>
          <a:ln>
            <a:noFill/>
          </a:ln>
        </p:spPr>
        <p:txBody>
          <a:bodyPr spcFirstLastPara="1" wrap="square" lIns="91425" tIns="45700" rIns="91425" bIns="45700" anchor="t" anchorCtr="0">
            <a:spAutoFit/>
          </a:bodyPr>
          <a:lstStyle/>
          <a:p>
            <a:pPr>
              <a:lnSpc>
                <a:spcPct val="90000"/>
              </a:lnSpc>
              <a:buClr>
                <a:schemeClr val="dk1"/>
              </a:buClr>
              <a:buSzPts val="1800"/>
            </a:pPr>
            <a:r>
              <a:rPr lang="en-GB" sz="1800" b="0" i="0" u="none" strike="noStrike" cap="none" dirty="0">
                <a:solidFill>
                  <a:schemeClr val="dk1"/>
                </a:solidFill>
                <a:latin typeface="Open Sans SemiBold"/>
                <a:ea typeface="Open Sans SemiBold"/>
                <a:cs typeface="Open Sans SemiBold"/>
                <a:sym typeface="Open Sans SemiBold"/>
              </a:rPr>
              <a:t>We will work with you to:</a:t>
            </a:r>
            <a:endParaRPr lang="en-GB" sz="1600" b="0" i="0" u="none" strike="noStrike" cap="none" dirty="0">
              <a:solidFill>
                <a:srgbClr val="000000"/>
              </a:solidFill>
              <a:latin typeface="Arial"/>
              <a:ea typeface="Arial"/>
              <a:cs typeface="Arial"/>
              <a:sym typeface="Arial"/>
            </a:endParaRPr>
          </a:p>
          <a:p>
            <a:pPr marR="0" lvl="0" algn="l" rtl="0">
              <a:lnSpc>
                <a:spcPct val="90000"/>
              </a:lnSpc>
              <a:spcBef>
                <a:spcPts val="0"/>
              </a:spcBef>
              <a:spcAft>
                <a:spcPts val="0"/>
              </a:spcAft>
              <a:buClr>
                <a:schemeClr val="dk1"/>
              </a:buClr>
              <a:buSzPts val="1800"/>
            </a:pPr>
            <a:endParaRPr lang="en-GB" sz="1800" b="0" i="0" u="none" strike="noStrike" cap="none" dirty="0">
              <a:solidFill>
                <a:schemeClr val="dk1"/>
              </a:solidFill>
              <a:latin typeface="Open Sans Light"/>
              <a:ea typeface="Open Sans Light"/>
              <a:cs typeface="Open Sans Light"/>
              <a:sym typeface="Open Sans Light"/>
            </a:endParaRPr>
          </a:p>
          <a:p>
            <a:pPr marL="285750" marR="0" lvl="0" indent="-285750" algn="l" rtl="0">
              <a:lnSpc>
                <a:spcPct val="90000"/>
              </a:lnSpc>
              <a:spcBef>
                <a:spcPts val="0"/>
              </a:spcBef>
              <a:spcAft>
                <a:spcPts val="600"/>
              </a:spcAft>
              <a:buClr>
                <a:schemeClr val="dk1"/>
              </a:buClr>
              <a:buSzPts val="1800"/>
              <a:buFont typeface="Abel"/>
              <a:buChar char="►"/>
            </a:pPr>
            <a:r>
              <a:rPr lang="en-GB" sz="1800" b="0" i="0" u="none" strike="noStrike" cap="none" dirty="0">
                <a:solidFill>
                  <a:schemeClr val="dk1"/>
                </a:solidFill>
                <a:latin typeface="Open Sans Light"/>
                <a:ea typeface="Open Sans Light"/>
                <a:cs typeface="Open Sans Light"/>
                <a:sym typeface="Open Sans Light"/>
              </a:rPr>
              <a:t>Master the foundations of charismatic leadership</a:t>
            </a:r>
          </a:p>
          <a:p>
            <a:pPr marL="285750" marR="0" lvl="0" indent="-285750" algn="l" rtl="0">
              <a:lnSpc>
                <a:spcPct val="90000"/>
              </a:lnSpc>
              <a:spcBef>
                <a:spcPts val="0"/>
              </a:spcBef>
              <a:spcAft>
                <a:spcPts val="600"/>
              </a:spcAft>
              <a:buClr>
                <a:schemeClr val="dk1"/>
              </a:buClr>
              <a:buSzPts val="1800"/>
              <a:buFont typeface="Abel"/>
              <a:buChar char="►"/>
            </a:pPr>
            <a:r>
              <a:rPr lang="en-GB" sz="1800" b="0" i="0" u="none" strike="noStrike" cap="none" dirty="0">
                <a:solidFill>
                  <a:schemeClr val="dk1"/>
                </a:solidFill>
                <a:latin typeface="Open Sans Light"/>
                <a:ea typeface="Open Sans Light"/>
                <a:cs typeface="Open Sans Light"/>
                <a:sym typeface="Open Sans Light"/>
              </a:rPr>
              <a:t>Learn about the use of charismatic leadership tactics and how to identify them</a:t>
            </a:r>
          </a:p>
          <a:p>
            <a:pPr marL="285750" marR="0" lvl="0" indent="-285750" algn="l" rtl="0">
              <a:lnSpc>
                <a:spcPct val="90000"/>
              </a:lnSpc>
              <a:spcBef>
                <a:spcPts val="0"/>
              </a:spcBef>
              <a:spcAft>
                <a:spcPts val="600"/>
              </a:spcAft>
              <a:buClr>
                <a:schemeClr val="dk1"/>
              </a:buClr>
              <a:buSzPts val="1800"/>
              <a:buFont typeface="Abel"/>
              <a:buChar char="►"/>
            </a:pPr>
            <a:endParaRPr lang="en-GB" sz="1800" dirty="0">
              <a:solidFill>
                <a:schemeClr val="dk1"/>
              </a:solidFill>
              <a:latin typeface="Open Sans Light"/>
              <a:ea typeface="Open Sans Light"/>
              <a:cs typeface="Open Sans Light"/>
              <a:sym typeface="Open Sans Light"/>
            </a:endParaRPr>
          </a:p>
          <a:p>
            <a:pPr marR="0" lvl="0" algn="l" rtl="0">
              <a:lnSpc>
                <a:spcPct val="90000"/>
              </a:lnSpc>
              <a:spcBef>
                <a:spcPts val="0"/>
              </a:spcBef>
              <a:spcAft>
                <a:spcPts val="0"/>
              </a:spcAft>
              <a:buClr>
                <a:schemeClr val="dk1"/>
              </a:buClr>
              <a:buSzPts val="1800"/>
            </a:pPr>
            <a:endParaRPr lang="en-GB" sz="1800" dirty="0">
              <a:solidFill>
                <a:schemeClr val="dk1"/>
              </a:solidFill>
              <a:latin typeface="Open Sans Light"/>
              <a:ea typeface="Open Sans Light"/>
              <a:cs typeface="Open Sans Light"/>
              <a:sym typeface="Open Sans Light"/>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GB" sz="1800" b="1"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Upon completion of the training, you will know:</a:t>
            </a:r>
            <a:endParaRPr kumimoji="0" lang="en-GB" sz="1800"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endParaRPr>
          </a:p>
          <a:p>
            <a:pPr marL="0" marR="0" lvl="0" indent="0" algn="l" defTabSz="914400" rtl="0" eaLnBrk="1" fontAlgn="auto" latinLnBrk="0" hangingPunct="1">
              <a:lnSpc>
                <a:spcPct val="100000"/>
              </a:lnSpc>
              <a:spcBef>
                <a:spcPts val="0"/>
              </a:spcBef>
              <a:spcAft>
                <a:spcPts val="0"/>
              </a:spcAft>
              <a:buClr>
                <a:srgbClr val="000000"/>
              </a:buClr>
              <a:buSzPts val="1800"/>
              <a:buFont typeface="Open Sans Light"/>
              <a:buNone/>
              <a:tabLst/>
              <a:defRPr/>
            </a:pPr>
            <a:endParaRPr kumimoji="0" lang="en-GB" sz="1800" b="1" i="0" u="none" strike="noStrike" kern="0" cap="none" spc="0" normalizeH="0" baseline="0" noProof="0" dirty="0">
              <a:ln>
                <a:noFill/>
              </a:ln>
              <a:solidFill>
                <a:srgbClr val="44546A"/>
              </a:solidFill>
              <a:effectLst/>
              <a:uLnTx/>
              <a:uFillTx/>
              <a:latin typeface="Arial"/>
              <a:ea typeface="Arial"/>
              <a:cs typeface="Arial"/>
              <a:sym typeface="Arial"/>
            </a:endParaRPr>
          </a:p>
          <a:p>
            <a:pPr marL="285750" marR="0" lvl="0" indent="-285750" algn="l" rtl="0">
              <a:lnSpc>
                <a:spcPct val="100000"/>
              </a:lnSpc>
              <a:spcBef>
                <a:spcPts val="0"/>
              </a:spcBef>
              <a:spcAft>
                <a:spcPts val="600"/>
              </a:spcAft>
              <a:buClr>
                <a:srgbClr val="000000"/>
              </a:buClr>
              <a:buSzPts val="1800"/>
              <a:buFont typeface="Open Sans Light"/>
              <a:buChar char="►"/>
            </a:pPr>
            <a:r>
              <a:rPr lang="en-GB" sz="1800" dirty="0">
                <a:solidFill>
                  <a:schemeClr val="dk1"/>
                </a:solidFill>
                <a:latin typeface="Open Sans Light"/>
                <a:ea typeface="Open Sans Light"/>
                <a:cs typeface="Open Sans Light"/>
                <a:sym typeface="Open Sans Light"/>
              </a:rPr>
              <a:t>W</a:t>
            </a:r>
            <a:r>
              <a:rPr lang="en-GB" sz="1800" b="0" i="0" u="none" strike="noStrike" cap="none" dirty="0">
                <a:solidFill>
                  <a:schemeClr val="dk1"/>
                </a:solidFill>
                <a:latin typeface="Open Sans Light"/>
                <a:ea typeface="Open Sans Light"/>
                <a:cs typeface="Open Sans Light"/>
                <a:sym typeface="Open Sans Light"/>
              </a:rPr>
              <a:t>hat charisma is</a:t>
            </a:r>
          </a:p>
          <a:p>
            <a:pPr marL="285750" indent="-285750">
              <a:spcAft>
                <a:spcPts val="600"/>
              </a:spcAft>
              <a:buSzPts val="1800"/>
              <a:buFont typeface="Open Sans Light"/>
              <a:buChar char="►"/>
            </a:pPr>
            <a:r>
              <a:rPr lang="en-GB" sz="1800" dirty="0">
                <a:solidFill>
                  <a:schemeClr val="dk1"/>
                </a:solidFill>
                <a:latin typeface="Open Sans Light"/>
                <a:ea typeface="Open Sans Light"/>
                <a:cs typeface="Open Sans Light"/>
                <a:sym typeface="Open Sans Light"/>
              </a:rPr>
              <a:t>H</a:t>
            </a:r>
            <a:r>
              <a:rPr lang="en-GB" sz="1800" b="0" i="0" u="none" strike="noStrike" cap="none" dirty="0">
                <a:solidFill>
                  <a:schemeClr val="dk1"/>
                </a:solidFill>
                <a:latin typeface="Open Sans Light"/>
                <a:ea typeface="Open Sans Light"/>
                <a:cs typeface="Open Sans Light"/>
                <a:sym typeface="Open Sans Light"/>
              </a:rPr>
              <a:t>ow to practice it</a:t>
            </a:r>
          </a:p>
          <a:p>
            <a:pPr marL="285750" indent="-285750">
              <a:spcAft>
                <a:spcPts val="600"/>
              </a:spcAft>
              <a:buSzPts val="1800"/>
              <a:buFont typeface="Open Sans Light"/>
              <a:buChar char="►"/>
            </a:pPr>
            <a:r>
              <a:rPr lang="en-GB" sz="1800" dirty="0">
                <a:solidFill>
                  <a:schemeClr val="dk1"/>
                </a:solidFill>
                <a:latin typeface="Open Sans Light"/>
                <a:ea typeface="Open Sans Light"/>
                <a:cs typeface="Open Sans Light"/>
                <a:sym typeface="Open Sans Light"/>
              </a:rPr>
              <a:t>H</a:t>
            </a:r>
            <a:r>
              <a:rPr lang="en-GB" sz="1800" b="0" i="0" u="none" strike="noStrike" cap="none" dirty="0">
                <a:solidFill>
                  <a:schemeClr val="dk1"/>
                </a:solidFill>
                <a:latin typeface="Open Sans Light"/>
                <a:ea typeface="Open Sans Light"/>
                <a:cs typeface="Open Sans Light"/>
                <a:sym typeface="Open Sans Light"/>
              </a:rPr>
              <a:t>ow to incorporate charisma into your leadership </a:t>
            </a:r>
            <a:r>
              <a:rPr lang="en-GB" sz="1800" b="0" i="0" u="none" strike="noStrike" cap="none" dirty="0" err="1">
                <a:solidFill>
                  <a:schemeClr val="dk1"/>
                </a:solidFill>
                <a:latin typeface="Open Sans Light"/>
                <a:ea typeface="Open Sans Light"/>
                <a:cs typeface="Open Sans Light"/>
                <a:sym typeface="Open Sans Light"/>
              </a:rPr>
              <a:t>behaviors</a:t>
            </a:r>
            <a:r>
              <a:rPr lang="en-GB" sz="1800" b="0" i="0" u="none" strike="noStrike" cap="none" dirty="0">
                <a:solidFill>
                  <a:schemeClr val="dk1"/>
                </a:solidFill>
                <a:latin typeface="Open Sans Light"/>
                <a:ea typeface="Open Sans Light"/>
                <a:cs typeface="Open Sans Light"/>
                <a:sym typeface="Open Sans Light"/>
              </a:rPr>
              <a:t> to maintain team motivation and enhance performance.</a:t>
            </a:r>
            <a:endParaRPr lang="en-GB" sz="1400" b="0" i="0" u="none" strike="noStrike" cap="none" dirty="0">
              <a:solidFill>
                <a:srgbClr val="000000"/>
              </a:solidFill>
              <a:latin typeface="Arial"/>
              <a:ea typeface="Arial"/>
              <a:cs typeface="Arial"/>
              <a:sym typeface="Arial"/>
            </a:endParaRPr>
          </a:p>
          <a:p>
            <a:pPr marL="285750" marR="0" lvl="0" indent="-171450" algn="l" rtl="0">
              <a:lnSpc>
                <a:spcPct val="90000"/>
              </a:lnSpc>
              <a:spcBef>
                <a:spcPts val="0"/>
              </a:spcBef>
              <a:spcAft>
                <a:spcPts val="0"/>
              </a:spcAft>
              <a:buClr>
                <a:schemeClr val="dk1"/>
              </a:buClr>
              <a:buSzPts val="1800"/>
              <a:buFont typeface="Abel"/>
              <a:buNone/>
            </a:pPr>
            <a:endParaRPr lang="en-GB" sz="1800" b="0" i="0" u="none" strike="noStrike" cap="none" dirty="0">
              <a:solidFill>
                <a:schemeClr val="dk1"/>
              </a:solidFill>
              <a:latin typeface="Open Sans Light"/>
              <a:ea typeface="Open Sans Light"/>
              <a:cs typeface="Open Sans Light"/>
              <a:sym typeface="Open Sans Light"/>
            </a:endParaRPr>
          </a:p>
        </p:txBody>
      </p:sp>
      <p:pic>
        <p:nvPicPr>
          <p:cNvPr id="170" name="Google Shape;170;p5"/>
          <p:cNvPicPr preferRelativeResize="0"/>
          <p:nvPr/>
        </p:nvPicPr>
        <p:blipFill rotWithShape="1">
          <a:blip r:embed="rId3">
            <a:alphaModFix/>
          </a:blip>
          <a:srcRect l="9334" r="9333"/>
          <a:stretch/>
        </p:blipFill>
        <p:spPr>
          <a:xfrm>
            <a:off x="8625866" y="0"/>
            <a:ext cx="3566134" cy="6582313"/>
          </a:xfrm>
          <a:prstGeom prst="rect">
            <a:avLst/>
          </a:prstGeom>
          <a:solidFill>
            <a:schemeClr val="dk2"/>
          </a:solidFill>
          <a:ln>
            <a:noFill/>
          </a:ln>
        </p:spPr>
      </p:pic>
      <p:sp>
        <p:nvSpPr>
          <p:cNvPr id="171" name="Google Shape;171;p5"/>
          <p:cNvSpPr/>
          <p:nvPr/>
        </p:nvSpPr>
        <p:spPr>
          <a:xfrm>
            <a:off x="8625862" y="-1"/>
            <a:ext cx="3566137" cy="6582314"/>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72" name="Google Shape;172;p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a:t>
            </a:fld>
            <a:endParaRPr dirty="0"/>
          </a:p>
        </p:txBody>
      </p:sp>
      <p:sp>
        <p:nvSpPr>
          <p:cNvPr id="173" name="Google Shape;173;p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90" name="Google Shape;690;p93"/>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91" name="Google Shape;691;p93"/>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92" name="Google Shape;692;p93"/>
          <p:cNvSpPr/>
          <p:nvPr/>
        </p:nvSpPr>
        <p:spPr>
          <a:xfrm>
            <a:off x="371475" y="2165554"/>
            <a:ext cx="11658600" cy="216978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going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through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your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mind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same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thoughts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going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through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mind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well</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disappointed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demotivated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Some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you</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told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you've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sleepless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nights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others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mentioned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tensions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within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team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even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home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Personally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 find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life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dull</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colorless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hard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worked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disappointed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success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simply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slipped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away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from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693" name="Google Shape;693;p9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40</a:t>
            </a:fld>
            <a:endParaRPr dirty="0"/>
          </a:p>
        </p:txBody>
      </p:sp>
      <p:sp>
        <p:nvSpPr>
          <p:cNvPr id="694" name="Google Shape;694;p9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00" name="Google Shape;700;p9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01" name="Google Shape;701;p94"/>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02" name="Google Shape;702;p94"/>
          <p:cNvSpPr/>
          <p:nvPr/>
        </p:nvSpPr>
        <p:spPr>
          <a:xfrm>
            <a:off x="375732" y="2163140"/>
            <a:ext cx="11658600" cy="216978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I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what's</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going</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through</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your</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mind</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same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thoughts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going</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through</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mind</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well</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disappointed</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demotivated</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Some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you</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told</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me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you've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sleepless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nights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92D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others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mentioned</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tensions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within</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team</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even</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home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this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Personally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I find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life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dull</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colorless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now</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I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how</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hard</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worked</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how</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disappointed</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success</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has</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simply</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slipped</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away</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from</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03" name="Google Shape;703;p94"/>
          <p:cNvSpPr txBox="1"/>
          <p:nvPr/>
        </p:nvSpPr>
        <p:spPr>
          <a:xfrm>
            <a:off x="350520" y="4154211"/>
            <a:ext cx="8412480" cy="1754286"/>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endPar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Sentiment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Collective</a:t>
            </a: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Repetition</a:t>
            </a:r>
            <a:endParaRPr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Stories / </a:t>
            </a:r>
            <a:r>
              <a:rPr lang="de-DE" sz="1800"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Anecdotes</a:t>
            </a:r>
            <a:r>
              <a:rPr lang="de-DE" sz="1800"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p>
        </p:txBody>
      </p:sp>
      <p:sp>
        <p:nvSpPr>
          <p:cNvPr id="704" name="Google Shape;704;p9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41</a:t>
            </a:fld>
            <a:endParaRPr dirty="0"/>
          </a:p>
        </p:txBody>
      </p:sp>
      <p:sp>
        <p:nvSpPr>
          <p:cNvPr id="705" name="Google Shape;705;p9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11" name="Google Shape;711;p9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12" name="Google Shape;712;p95"/>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13" name="Google Shape;713;p95"/>
          <p:cNvSpPr/>
          <p:nvPr/>
        </p:nvSpPr>
        <p:spPr>
          <a:xfrm>
            <a:off x="371475" y="2165554"/>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battle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ahead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long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always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remember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matter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obstacles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stand in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nothing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stand in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power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millions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voices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calling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change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14" name="Google Shape;714;p9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42</a:t>
            </a:fld>
            <a:endParaRPr dirty="0"/>
          </a:p>
        </p:txBody>
      </p:sp>
      <p:sp>
        <p:nvSpPr>
          <p:cNvPr id="715" name="Google Shape;715;p9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21" name="Google Shape;721;p9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22" name="Google Shape;722;p96"/>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23" name="Google Shape;723;p96"/>
          <p:cNvSpPr/>
          <p:nvPr/>
        </p:nvSpPr>
        <p:spPr>
          <a:xfrm>
            <a:off x="375732" y="2163140"/>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battle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ahead</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will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long</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always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remember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no</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matter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obstacles</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stand in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way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nothing</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stand </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in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way</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power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millions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voices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calling</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change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24" name="Google Shape;724;p96"/>
          <p:cNvSpPr txBox="1"/>
          <p:nvPr/>
        </p:nvSpPr>
        <p:spPr>
          <a:xfrm>
            <a:off x="341050" y="4148739"/>
            <a:ext cx="8412480" cy="1754286"/>
          </a:xfrm>
          <a:prstGeom prst="rect">
            <a:avLst/>
          </a:prstGeom>
          <a:noFill/>
          <a:ln>
            <a:noFill/>
          </a:ln>
        </p:spPr>
        <p:txBody>
          <a:bodyPr spcFirstLastPara="1" wrap="square" lIns="91425" tIns="45700" rIns="91425" bIns="45700" anchor="t" anchorCtr="0">
            <a:spAutoFit/>
          </a:bodyPr>
          <a:lstStyle/>
          <a:p>
            <a:pPr marL="457200" indent="-355600">
              <a:lnSpc>
                <a:spcPct val="150000"/>
              </a:lnSpc>
              <a:buClr>
                <a:schemeClr val="dk1"/>
              </a:buClr>
              <a:buSzPts val="2000"/>
              <a:buFont typeface="Arial"/>
              <a:buChar char="▶"/>
            </a:pPr>
            <a:r>
              <a:rPr lang="de-DE" sz="1800"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Sentiment </a:t>
            </a:r>
            <a:r>
              <a:rPr lang="de-DE" sz="1800"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dirty="0" err="1">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dirty="0">
                <a:solidFill>
                  <a:srgbClr val="7030A0"/>
                </a:solidFill>
                <a:latin typeface="Open Sans" panose="020B0606030504020204" pitchFamily="34" charset="0"/>
                <a:ea typeface="Open Sans" panose="020B0606030504020204" pitchFamily="34" charset="0"/>
                <a:cs typeface="Open Sans" panose="020B0606030504020204" pitchFamily="34" charset="0"/>
                <a:sym typeface="Open Sans"/>
              </a:rPr>
              <a:t> Collective</a:t>
            </a:r>
            <a:endParaRPr lang="de-DE" sz="1800" dirty="0">
              <a:solidFill>
                <a:srgbClr val="7030A0"/>
              </a:solidFill>
              <a:latin typeface="Open Sans" panose="020B0606030504020204" pitchFamily="34" charset="0"/>
              <a:ea typeface="Open Sans" panose="020B0606030504020204" pitchFamily="34" charset="0"/>
              <a:cs typeface="Open Sans" panose="020B0606030504020204" pitchFamily="34" charset="0"/>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Metaphor</a:t>
            </a:r>
            <a:endParaRPr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Confidence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Goals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Achieved</a:t>
            </a:r>
            <a:endPar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Contrast</a:t>
            </a:r>
            <a:endParaRPr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25" name="Google Shape;725;p9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43</a:t>
            </a:fld>
            <a:endParaRPr dirty="0"/>
          </a:p>
        </p:txBody>
      </p:sp>
      <p:sp>
        <p:nvSpPr>
          <p:cNvPr id="726" name="Google Shape;726;p9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9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32" name="Google Shape;732;p9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33" name="Google Shape;733;p97"/>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34" name="Google Shape;734;p97"/>
          <p:cNvSpPr/>
          <p:nvPr/>
        </p:nvSpPr>
        <p:spPr>
          <a:xfrm>
            <a:off x="371475" y="21655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spoken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community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face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hate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violence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every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right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express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anger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instead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opened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their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doors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grieve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so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those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lost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most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not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always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35" name="Google Shape;735;p9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44</a:t>
            </a:fld>
            <a:endParaRPr dirty="0"/>
          </a:p>
        </p:txBody>
      </p:sp>
      <p:sp>
        <p:nvSpPr>
          <p:cNvPr id="736" name="Google Shape;736;p9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9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42" name="Google Shape;742;p9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43" name="Google Shape;743;p98"/>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44" name="Google Shape;744;p98"/>
          <p:cNvSpPr/>
          <p:nvPr/>
        </p:nvSpPr>
        <p:spPr>
          <a:xfrm>
            <a:off x="375732" y="2163140"/>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spoken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community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who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in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face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hate and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violence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every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right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express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anger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instead</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opened</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their</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doors</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grieve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them</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so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say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those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who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lost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most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may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not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always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45" name="Google Shape;745;p98"/>
          <p:cNvSpPr txBox="1"/>
          <p:nvPr/>
        </p:nvSpPr>
        <p:spPr>
          <a:xfrm>
            <a:off x="341050" y="4417914"/>
            <a:ext cx="8412480" cy="1338788"/>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Moral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Conviction</a:t>
            </a:r>
            <a:endParaRPr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Contrast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Metaphor</a:t>
            </a:r>
            <a:endParaRPr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46" name="Google Shape;746;p9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45</a:t>
            </a:fld>
            <a:endParaRPr dirty="0"/>
          </a:p>
        </p:txBody>
      </p:sp>
      <p:sp>
        <p:nvSpPr>
          <p:cNvPr id="747" name="Google Shape;747;p9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53" name="Google Shape;753;p99"/>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54" name="Google Shape;754;p99"/>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55" name="Google Shape;755;p99"/>
          <p:cNvSpPr/>
          <p:nvPr/>
        </p:nvSpPr>
        <p:spPr>
          <a:xfrm>
            <a:off x="371475" y="2165554"/>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flowers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performed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haka</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songs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simply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embraced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even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still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heard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yours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humbled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united.”</a:t>
            </a:r>
            <a:endParaRPr sz="1400" b="0" i="0" u="none" strike="noStrike" cap="none" dirty="0">
              <a:solidFill>
                <a:srgbClr val="000000"/>
              </a:solidFill>
              <a:latin typeface="Arial"/>
              <a:ea typeface="Arial"/>
              <a:cs typeface="Arial"/>
              <a:sym typeface="Arial"/>
            </a:endParaRPr>
          </a:p>
        </p:txBody>
      </p:sp>
      <p:sp>
        <p:nvSpPr>
          <p:cNvPr id="756" name="Google Shape;756;p9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46</a:t>
            </a:fld>
            <a:endParaRPr dirty="0"/>
          </a:p>
        </p:txBody>
      </p:sp>
      <p:sp>
        <p:nvSpPr>
          <p:cNvPr id="757" name="Google Shape;757;p9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0"/>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63" name="Google Shape;763;p100"/>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64" name="Google Shape;764;p100"/>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65" name="Google Shape;765;p100"/>
          <p:cNvSpPr/>
          <p:nvPr/>
        </p:nvSpPr>
        <p:spPr>
          <a:xfrm>
            <a:off x="375732" y="2163140"/>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may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flowers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performed</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haka</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sung</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songs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or</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simply</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embraced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even</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when</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no</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still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heard</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yours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humbled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united.”</a:t>
            </a:r>
            <a:endParaRPr sz="1400" b="0" i="0" u="none" strike="noStrike" cap="none" dirty="0">
              <a:solidFill>
                <a:srgbClr val="000000"/>
              </a:solidFill>
              <a:latin typeface="Arial"/>
              <a:ea typeface="Arial"/>
              <a:cs typeface="Arial"/>
              <a:sym typeface="Arial"/>
            </a:endParaRPr>
          </a:p>
        </p:txBody>
      </p:sp>
      <p:sp>
        <p:nvSpPr>
          <p:cNvPr id="766" name="Google Shape;766;p100"/>
          <p:cNvSpPr txBox="1"/>
          <p:nvPr/>
        </p:nvSpPr>
        <p:spPr>
          <a:xfrm>
            <a:off x="341050" y="4417914"/>
            <a:ext cx="8412480" cy="1754286"/>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Lists </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Contrast</a:t>
            </a:r>
            <a:endPar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indent="-355600">
              <a:lnSpc>
                <a:spcPct val="150000"/>
              </a:lnSpc>
              <a:buClr>
                <a:schemeClr val="dk1"/>
              </a:buClr>
              <a:buSzPts val="2000"/>
              <a:buFont typeface="Arial"/>
              <a:buChar char="▶"/>
            </a:pPr>
            <a:r>
              <a:rPr lang="de-DE" sz="1800" u="none" strike="noStrike" cap="none"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Open Sans"/>
              </a:rPr>
              <a:t>Repetition</a:t>
            </a:r>
          </a:p>
          <a:p>
            <a:pPr marL="457200" marR="0" lvl="0" indent="-355600" algn="l" rtl="0">
              <a:lnSpc>
                <a:spcPct val="150000"/>
              </a:lnSpc>
              <a:spcBef>
                <a:spcPts val="0"/>
              </a:spcBef>
              <a:spcAft>
                <a:spcPts val="0"/>
              </a:spcAft>
              <a:buClr>
                <a:schemeClr val="dk1"/>
              </a:buClr>
              <a:buSzPts val="2000"/>
              <a:buFont typeface="Arial"/>
              <a:buChar char="▶"/>
            </a:pPr>
            <a:endParaRPr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67" name="Google Shape;767;p10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47</a:t>
            </a:fld>
            <a:endParaRPr dirty="0"/>
          </a:p>
        </p:txBody>
      </p:sp>
      <p:sp>
        <p:nvSpPr>
          <p:cNvPr id="768" name="Google Shape;768;p10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74" name="Google Shape;774;p10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75" name="Google Shape;775;p101"/>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76" name="Google Shape;776;p101"/>
          <p:cNvSpPr/>
          <p:nvPr/>
        </p:nvSpPr>
        <p:spPr>
          <a:xfrm>
            <a:off x="371475" y="21655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memory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comes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responsibility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responsibility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place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wish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place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diverse,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welcoming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kind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compassionate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Those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values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represent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very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best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77" name="Google Shape;777;p10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48</a:t>
            </a:fld>
            <a:endParaRPr dirty="0"/>
          </a:p>
        </p:txBody>
      </p:sp>
      <p:sp>
        <p:nvSpPr>
          <p:cNvPr id="778" name="Google Shape;778;p10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0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84" name="Google Shape;784;p10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85" name="Google Shape;785;p102"/>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86" name="Google Shape;786;p102"/>
          <p:cNvSpPr/>
          <p:nvPr/>
        </p:nvSpPr>
        <p:spPr>
          <a:xfrm>
            <a:off x="375732" y="2163140"/>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memory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comes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responsibility</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responsibility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place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wish</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place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diverse,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welcoming</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kind</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compassionate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Those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values</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represent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very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best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87" name="Google Shape;787;p102"/>
          <p:cNvSpPr txBox="1"/>
          <p:nvPr/>
        </p:nvSpPr>
        <p:spPr>
          <a:xfrm>
            <a:off x="341050" y="4417914"/>
            <a:ext cx="8412480" cy="1338788"/>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Repetition</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Lists</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Moral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conviction</a:t>
            </a:r>
            <a:endParaRPr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88" name="Google Shape;788;p10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49</a:t>
            </a:fld>
            <a:endParaRPr dirty="0"/>
          </a:p>
        </p:txBody>
      </p:sp>
      <p:sp>
        <p:nvSpPr>
          <p:cNvPr id="789" name="Google Shape;789;p10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GB"/>
              <a:t>Exercise</a:t>
            </a:r>
          </a:p>
        </p:txBody>
      </p:sp>
      <p:sp>
        <p:nvSpPr>
          <p:cNvPr id="179" name="Google Shape;179;p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Motivational Speech</a:t>
            </a:r>
            <a:endParaRPr lang="en-GB" i="1" dirty="0"/>
          </a:p>
        </p:txBody>
      </p:sp>
      <p:sp>
        <p:nvSpPr>
          <p:cNvPr id="180" name="Google Shape;180;p6"/>
          <p:cNvSpPr txBox="1"/>
          <p:nvPr/>
        </p:nvSpPr>
        <p:spPr>
          <a:xfrm>
            <a:off x="797607" y="1935296"/>
            <a:ext cx="6481985" cy="2477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GB" sz="1400" b="0" i="0" u="none" strike="noStrike" cap="none" dirty="0">
                <a:solidFill>
                  <a:schemeClr val="dk1"/>
                </a:solidFill>
                <a:latin typeface="Open Sans SemiBold"/>
                <a:ea typeface="Open Sans SemiBold"/>
                <a:cs typeface="Open Sans SemiBold"/>
                <a:sym typeface="Open Sans SemiBold"/>
              </a:rPr>
              <a:t>Write a one-minute motivational speech. This speech will be used as a before-and-after comparison in your charisma training.</a:t>
            </a:r>
            <a:endParaRPr lang="en-GB"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C00000"/>
              </a:buClr>
              <a:buSzPts val="2000"/>
              <a:buFont typeface="Arial"/>
              <a:buNone/>
            </a:pPr>
            <a:endParaRPr lang="en-GB" sz="1400" b="0" i="0" u="none" strike="noStrike" cap="none" dirty="0">
              <a:solidFill>
                <a:schemeClr val="dk1"/>
              </a:solidFill>
              <a:latin typeface="Open Sans SemiBold"/>
              <a:ea typeface="Open Sans SemiBold"/>
              <a:cs typeface="Open Sans SemiBold"/>
              <a:sym typeface="Open Sans SemiBold"/>
            </a:endParaRPr>
          </a:p>
          <a:p>
            <a:pPr marL="0" marR="0" lvl="0" indent="0" algn="l" rtl="0">
              <a:lnSpc>
                <a:spcPct val="90000"/>
              </a:lnSpc>
              <a:spcBef>
                <a:spcPts val="1000"/>
              </a:spcBef>
              <a:spcAft>
                <a:spcPts val="0"/>
              </a:spcAft>
              <a:buClr>
                <a:srgbClr val="000000"/>
              </a:buClr>
              <a:buSzPts val="1400"/>
              <a:buFont typeface="Arial"/>
              <a:buNone/>
            </a:pPr>
            <a:r>
              <a:rPr lang="en-GB" sz="1400" b="0" i="1" u="none" strike="noStrike" cap="none" dirty="0">
                <a:solidFill>
                  <a:schemeClr val="dk1"/>
                </a:solidFill>
                <a:latin typeface="Open Sans SemiBold"/>
                <a:ea typeface="Open Sans SemiBold"/>
                <a:cs typeface="Open Sans SemiBold"/>
                <a:sym typeface="Open Sans SemiBold"/>
              </a:rPr>
              <a:t>Situation 1:</a:t>
            </a:r>
            <a:r>
              <a:rPr lang="en-GB" dirty="0">
                <a:solidFill>
                  <a:schemeClr val="dk1"/>
                </a:solidFill>
                <a:latin typeface="Open Sans Light"/>
                <a:ea typeface="Open Sans Light"/>
                <a:cs typeface="Open Sans Light"/>
                <a:sym typeface="Open Sans Light"/>
              </a:rPr>
              <a:t> Encourage a low-performing employee and get him or her </a:t>
            </a:r>
            <a:br>
              <a:rPr lang="en-GB" dirty="0">
                <a:solidFill>
                  <a:schemeClr val="dk1"/>
                </a:solidFill>
                <a:latin typeface="Open Sans Light"/>
                <a:ea typeface="Open Sans Light"/>
                <a:cs typeface="Open Sans Light"/>
                <a:sym typeface="Open Sans Light"/>
              </a:rPr>
            </a:br>
            <a:r>
              <a:rPr lang="en-GB" dirty="0">
                <a:solidFill>
                  <a:schemeClr val="dk1"/>
                </a:solidFill>
                <a:latin typeface="Open Sans Light"/>
                <a:ea typeface="Open Sans Light"/>
                <a:cs typeface="Open Sans Light"/>
                <a:sym typeface="Open Sans Light"/>
              </a:rPr>
              <a:t>back on track.</a:t>
            </a:r>
            <a:endParaRPr lang="en-GB"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400"/>
              <a:buFont typeface="Arial"/>
              <a:buNone/>
            </a:pPr>
            <a:r>
              <a:rPr lang="en-GB" sz="1400" b="0" i="1" u="none" strike="noStrike" cap="none" dirty="0">
                <a:solidFill>
                  <a:schemeClr val="dk1"/>
                </a:solidFill>
                <a:latin typeface="Open Sans SemiBold"/>
                <a:ea typeface="Open Sans SemiBold"/>
                <a:cs typeface="Open Sans SemiBold"/>
                <a:sym typeface="Open Sans SemiBold"/>
              </a:rPr>
              <a:t>Situation 2: </a:t>
            </a:r>
            <a:r>
              <a:rPr lang="en-GB" dirty="0">
                <a:solidFill>
                  <a:schemeClr val="dk1"/>
                </a:solidFill>
                <a:latin typeface="Open Sans Light"/>
                <a:ea typeface="Open Sans Light"/>
                <a:cs typeface="Open Sans Light"/>
                <a:sym typeface="Open Sans Light"/>
              </a:rPr>
              <a:t>Due to the transformation in your company, there are changes in collaboration. It is important to follow the guidelines so that cross-departmental work functions well.</a:t>
            </a:r>
            <a:endParaRPr lang="en-GB"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400"/>
              <a:buFont typeface="Arial"/>
              <a:buNone/>
            </a:pPr>
            <a:r>
              <a:rPr lang="en-GB" sz="1400" b="0" i="1" u="none" strike="noStrike" cap="none" dirty="0">
                <a:solidFill>
                  <a:schemeClr val="dk1"/>
                </a:solidFill>
                <a:latin typeface="Open Sans SemiBold"/>
                <a:ea typeface="Open Sans SemiBold"/>
                <a:cs typeface="Open Sans SemiBold"/>
                <a:sym typeface="Open Sans SemiBold"/>
              </a:rPr>
              <a:t>Situation 3: </a:t>
            </a:r>
            <a:r>
              <a:rPr lang="en-GB" sz="1400" b="0" i="0" u="none" strike="noStrike" cap="none" dirty="0">
                <a:solidFill>
                  <a:schemeClr val="dk1"/>
                </a:solidFill>
                <a:latin typeface="Open Sans Light"/>
                <a:ea typeface="Open Sans Light"/>
                <a:cs typeface="Open Sans Light"/>
                <a:sym typeface="Open Sans Light"/>
              </a:rPr>
              <a:t>Do you have an idea for a situation? (Motivational speech)</a:t>
            </a:r>
            <a:endParaRPr lang="en-GB" sz="1400" b="0" i="0" u="none" strike="noStrike" cap="none" dirty="0">
              <a:solidFill>
                <a:srgbClr val="000000"/>
              </a:solidFill>
              <a:latin typeface="Arial"/>
              <a:ea typeface="Arial"/>
              <a:cs typeface="Arial"/>
              <a:sym typeface="Arial"/>
            </a:endParaRPr>
          </a:p>
        </p:txBody>
      </p:sp>
      <p:sp>
        <p:nvSpPr>
          <p:cNvPr id="181" name="Google Shape;181;p6"/>
          <p:cNvSpPr txBox="1"/>
          <p:nvPr/>
        </p:nvSpPr>
        <p:spPr>
          <a:xfrm>
            <a:off x="1614487" y="4907451"/>
            <a:ext cx="4848300" cy="6741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GB" dirty="0">
                <a:solidFill>
                  <a:schemeClr val="dk1"/>
                </a:solidFill>
                <a:latin typeface="Open Sans SemiBold"/>
                <a:ea typeface="Open Sans SemiBold"/>
                <a:cs typeface="Open Sans SemiBold"/>
                <a:sym typeface="Open Sans SemiBold"/>
              </a:rPr>
              <a:t>Practice your speech and then record yourself with your phone camera to see a before-and-after effect later.</a:t>
            </a:r>
            <a:endParaRPr lang="en-GB" sz="1400" b="0" i="0" u="none" strike="noStrike" cap="none" dirty="0">
              <a:solidFill>
                <a:srgbClr val="000000"/>
              </a:solidFill>
              <a:latin typeface="Arial"/>
              <a:ea typeface="Arial"/>
              <a:cs typeface="Arial"/>
              <a:sym typeface="Arial"/>
            </a:endParaRPr>
          </a:p>
        </p:txBody>
      </p:sp>
      <p:pic>
        <p:nvPicPr>
          <p:cNvPr id="182" name="Google Shape;182;p6" descr="Ein Telefon, das zur Seite zeigt"/>
          <p:cNvPicPr preferRelativeResize="0"/>
          <p:nvPr/>
        </p:nvPicPr>
        <p:blipFill rotWithShape="1">
          <a:blip r:embed="rId3">
            <a:alphaModFix/>
          </a:blip>
          <a:srcRect/>
          <a:stretch/>
        </p:blipFill>
        <p:spPr>
          <a:xfrm>
            <a:off x="797092" y="4770674"/>
            <a:ext cx="360194" cy="947588"/>
          </a:xfrm>
          <a:prstGeom prst="rect">
            <a:avLst/>
          </a:prstGeom>
          <a:noFill/>
          <a:ln>
            <a:noFill/>
          </a:ln>
        </p:spPr>
      </p:pic>
      <p:cxnSp>
        <p:nvCxnSpPr>
          <p:cNvPr id="183" name="Google Shape;183;p6"/>
          <p:cNvCxnSpPr/>
          <p:nvPr/>
        </p:nvCxnSpPr>
        <p:spPr>
          <a:xfrm>
            <a:off x="1414461" y="4770674"/>
            <a:ext cx="0" cy="947587"/>
          </a:xfrm>
          <a:prstGeom prst="straightConnector1">
            <a:avLst/>
          </a:prstGeom>
          <a:noFill/>
          <a:ln w="9525" cap="flat" cmpd="sng">
            <a:solidFill>
              <a:schemeClr val="dk1"/>
            </a:solidFill>
            <a:prstDash val="solid"/>
            <a:miter lim="800000"/>
            <a:headEnd type="none" w="sm" len="sm"/>
            <a:tailEnd type="none" w="sm" len="sm"/>
          </a:ln>
        </p:spPr>
      </p:cxnSp>
      <p:pic>
        <p:nvPicPr>
          <p:cNvPr id="184" name="Google Shape;184;p6"/>
          <p:cNvPicPr preferRelativeResize="0"/>
          <p:nvPr/>
        </p:nvPicPr>
        <p:blipFill rotWithShape="1">
          <a:blip r:embed="rId4">
            <a:alphaModFix/>
          </a:blip>
          <a:srcRect l="36451" r="21963" b="4507"/>
          <a:stretch/>
        </p:blipFill>
        <p:spPr>
          <a:xfrm>
            <a:off x="7913875" y="0"/>
            <a:ext cx="4278125" cy="6572773"/>
          </a:xfrm>
          <a:prstGeom prst="rect">
            <a:avLst/>
          </a:prstGeom>
          <a:noFill/>
          <a:ln>
            <a:noFill/>
          </a:ln>
        </p:spPr>
      </p:pic>
      <p:cxnSp>
        <p:nvCxnSpPr>
          <p:cNvPr id="185" name="Google Shape;185;p6"/>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186" name="Google Shape;186;p6"/>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GB" sz="1800" b="0" i="0" u="none" strike="noStrike" cap="none">
              <a:solidFill>
                <a:schemeClr val="lt1"/>
              </a:solidFill>
              <a:latin typeface="Open Sans Light"/>
              <a:ea typeface="Open Sans Light"/>
              <a:cs typeface="Open Sans Light"/>
              <a:sym typeface="Open Sans Light"/>
            </a:endParaRPr>
          </a:p>
        </p:txBody>
      </p:sp>
      <p:sp>
        <p:nvSpPr>
          <p:cNvPr id="187" name="Google Shape;187;p6"/>
          <p:cNvSpPr txBox="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CC BY 3.0 DE - Clara Seif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el</a:t>
            </a: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Dahan</a:t>
            </a: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Helena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Hüster</a:t>
            </a: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Rafael Wilms, Stefanie Krügl, Ralf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Lanwehr</a:t>
            </a:r>
            <a:endPar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88" name="Google Shape;188;p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GB" smtClean="0"/>
              <a:t>5</a:t>
            </a:fld>
            <a:endParaRPr lang="en-GB" dirty="0"/>
          </a:p>
        </p:txBody>
      </p:sp>
      <p:sp>
        <p:nvSpPr>
          <p:cNvPr id="189" name="Google Shape;189;p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dirty="0"/>
              <a:t>CC BY 3.0 DE - Clara Seif </a:t>
            </a:r>
            <a:r>
              <a:rPr lang="en-GB" dirty="0" err="1"/>
              <a:t>el</a:t>
            </a:r>
            <a:r>
              <a:rPr lang="en-GB" dirty="0"/>
              <a:t> </a:t>
            </a:r>
            <a:r>
              <a:rPr lang="en-GB" dirty="0" err="1"/>
              <a:t>Dahan</a:t>
            </a:r>
            <a:r>
              <a:rPr lang="en-GB" dirty="0"/>
              <a:t>, Helena </a:t>
            </a:r>
            <a:r>
              <a:rPr lang="en-GB" dirty="0" err="1"/>
              <a:t>Hüster</a:t>
            </a:r>
            <a:r>
              <a:rPr lang="en-GB" dirty="0"/>
              <a:t>, Rafael Wilms, Stefanie Krügl, Ralf </a:t>
            </a:r>
            <a:r>
              <a:rPr lang="en-GB" dirty="0" err="1"/>
              <a:t>Lanwehr</a:t>
            </a:r>
            <a:endParaRPr lang="en-GB"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95" name="Google Shape;795;p103"/>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96" name="Google Shape;796;p103"/>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97" name="Google Shape;797;p103"/>
          <p:cNvSpPr/>
          <p:nvPr/>
        </p:nvSpPr>
        <p:spPr>
          <a:xfrm>
            <a:off x="371475" y="2165554"/>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not immune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viruses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hate,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fear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other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never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nation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discovers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cure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98" name="Google Shape;798;p10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50</a:t>
            </a:fld>
            <a:endParaRPr dirty="0"/>
          </a:p>
        </p:txBody>
      </p:sp>
      <p:sp>
        <p:nvSpPr>
          <p:cNvPr id="799" name="Google Shape;799;p10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805" name="Google Shape;805;p10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806" name="Google Shape;806;p104"/>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807" name="Google Shape;807;p104"/>
          <p:cNvSpPr/>
          <p:nvPr/>
        </p:nvSpPr>
        <p:spPr>
          <a:xfrm>
            <a:off x="375732" y="2163140"/>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not immune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viruses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hate,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fear</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other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never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been</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nation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discovers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cure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808" name="Google Shape;808;p104"/>
          <p:cNvSpPr txBox="1"/>
          <p:nvPr/>
        </p:nvSpPr>
        <p:spPr>
          <a:xfrm>
            <a:off x="341050" y="4417914"/>
            <a:ext cx="8412480" cy="1754286"/>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Metaphor</a:t>
            </a:r>
            <a:endParaRPr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Lists</a:t>
            </a:r>
            <a:endParaRPr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Contrast</a:t>
            </a:r>
            <a:endParaRPr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Ambitious</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Goal / Setting High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Expectations</a:t>
            </a:r>
            <a:endPar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809" name="Google Shape;809;p10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51</a:t>
            </a:fld>
            <a:endParaRPr dirty="0"/>
          </a:p>
        </p:txBody>
      </p:sp>
      <p:sp>
        <p:nvSpPr>
          <p:cNvPr id="810" name="Google Shape;810;p10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Level up!</a:t>
            </a:r>
            <a:endParaRPr/>
          </a:p>
        </p:txBody>
      </p:sp>
      <p:sp>
        <p:nvSpPr>
          <p:cNvPr id="816" name="Google Shape;816;p52"/>
          <p:cNvSpPr txBox="1">
            <a:spLocks noGrp="1"/>
          </p:cNvSpPr>
          <p:nvPr>
            <p:ph type="body" idx="1"/>
          </p:nvPr>
        </p:nvSpPr>
        <p:spPr>
          <a:xfrm>
            <a:off x="341050" y="685800"/>
            <a:ext cx="5773200" cy="36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based</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on Ray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Lewis's</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speech</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a:t>
            </a:r>
            <a:endParaRPr i="1" dirty="0"/>
          </a:p>
        </p:txBody>
      </p:sp>
      <p:cxnSp>
        <p:nvCxnSpPr>
          <p:cNvPr id="817" name="Google Shape;817;p52"/>
          <p:cNvCxnSpPr/>
          <p:nvPr/>
        </p:nvCxnSpPr>
        <p:spPr>
          <a:xfrm rot="10800000" flipH="1">
            <a:off x="327395" y="1487737"/>
            <a:ext cx="5904000" cy="9300"/>
          </a:xfrm>
          <a:prstGeom prst="straightConnector1">
            <a:avLst/>
          </a:prstGeom>
          <a:noFill/>
          <a:ln w="9525" cap="flat" cmpd="sng">
            <a:solidFill>
              <a:schemeClr val="dk1"/>
            </a:solidFill>
            <a:prstDash val="solid"/>
            <a:miter lim="800000"/>
            <a:headEnd type="none" w="sm" len="sm"/>
            <a:tailEnd type="none" w="sm" len="sm"/>
          </a:ln>
        </p:spPr>
      </p:cxnSp>
      <p:sp>
        <p:nvSpPr>
          <p:cNvPr id="818" name="Google Shape;818;p52"/>
          <p:cNvSpPr txBox="1"/>
          <p:nvPr/>
        </p:nvSpPr>
        <p:spPr>
          <a:xfrm>
            <a:off x="354695" y="1717399"/>
            <a:ext cx="5876700" cy="4082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6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indent="-342900">
              <a:lnSpc>
                <a:spcPct val="90000"/>
              </a:lnSpc>
              <a:spcBef>
                <a:spcPts val="1000"/>
              </a:spcBef>
              <a:buClr>
                <a:srgbClr val="002060"/>
              </a:buClr>
              <a:buSzPts val="2000"/>
              <a:buFont typeface="Arial"/>
              <a:buAutoNum type="arabicPeriod"/>
            </a:pPr>
            <a:r>
              <a:rPr lang="en-GB" sz="1600" b="0" i="0" u="none" strike="noStrike" cap="none" dirty="0">
                <a:solidFill>
                  <a:schemeClr val="dk1"/>
                </a:solidFill>
                <a:latin typeface="Open Sans Light"/>
                <a:ea typeface="Open Sans Light"/>
                <a:cs typeface="Open Sans Light"/>
                <a:sym typeface="Open Sans Light"/>
              </a:rPr>
              <a:t>Now, you will be presented Ray Lewis' motivational speech 'It </a:t>
            </a:r>
            <a:r>
              <a:rPr lang="en-GB" sz="1600" b="0" i="0" u="none" strike="noStrike" cap="none" dirty="0" err="1">
                <a:solidFill>
                  <a:schemeClr val="dk1"/>
                </a:solidFill>
                <a:latin typeface="Open Sans Light"/>
                <a:ea typeface="Open Sans Light"/>
                <a:cs typeface="Open Sans Light"/>
                <a:sym typeface="Open Sans Light"/>
              </a:rPr>
              <a:t>Ain't</a:t>
            </a:r>
            <a:r>
              <a:rPr lang="en-GB" sz="1600" b="0" i="0" u="none" strike="noStrike" cap="none" dirty="0">
                <a:solidFill>
                  <a:schemeClr val="dk1"/>
                </a:solidFill>
                <a:latin typeface="Open Sans Light"/>
                <a:ea typeface="Open Sans Light"/>
                <a:cs typeface="Open Sans Light"/>
                <a:sym typeface="Open Sans Light"/>
              </a:rPr>
              <a:t> About One Play', Post game address AFC Championship Game – 2012. </a:t>
            </a:r>
            <a:r>
              <a:rPr lang="en-GB" sz="1600" dirty="0">
                <a:solidFill>
                  <a:schemeClr val="dk1"/>
                </a:solidFill>
                <a:latin typeface="Open Sans Light"/>
                <a:ea typeface="Open Sans Light"/>
                <a:cs typeface="Open Sans Light"/>
                <a:sym typeface="Open Sans Light"/>
              </a:rPr>
              <a:t>The speech</a:t>
            </a:r>
            <a:r>
              <a:rPr lang="en-GB" sz="1600" b="0" i="0" u="none" strike="noStrike" cap="none" dirty="0">
                <a:solidFill>
                  <a:schemeClr val="dk1"/>
                </a:solidFill>
                <a:latin typeface="Open Sans Light"/>
                <a:ea typeface="Open Sans Light"/>
                <a:cs typeface="Open Sans Light"/>
                <a:sym typeface="Open Sans Light"/>
              </a:rPr>
              <a:t> may contain one or more of these tactics.</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600" b="0" i="0" u="none" strike="noStrike" cap="none" dirty="0">
                <a:solidFill>
                  <a:schemeClr val="dk1"/>
                </a:solidFill>
                <a:latin typeface="Open Sans Light"/>
                <a:ea typeface="Open Sans Light"/>
                <a:cs typeface="Open Sans Light"/>
                <a:sym typeface="Open Sans Light"/>
              </a:rPr>
              <a:t>Once your table group is confident that you have identified a leadership tactic, you may stand up and announce your table number.</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600" b="0" i="0" u="none" strike="noStrike" cap="none" dirty="0">
                <a:solidFill>
                  <a:schemeClr val="dk1"/>
                </a:solidFill>
                <a:latin typeface="Open Sans Light"/>
                <a:ea typeface="Open Sans Light"/>
                <a:cs typeface="Open Sans Light"/>
                <a:sym typeface="Open Sans Light"/>
              </a:rPr>
              <a:t>Now it's your turn! Please share the tactics you have identified and provide an explanation of where you observed them. Other groups will have the opportunity to contribute by adding or correcting your findings.</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600" b="0" i="0" u="none" strike="noStrike" cap="none" dirty="0">
                <a:solidFill>
                  <a:schemeClr val="dk1"/>
                </a:solidFill>
                <a:latin typeface="Open Sans Light"/>
                <a:ea typeface="Open Sans Light"/>
                <a:cs typeface="Open Sans Light"/>
                <a:sym typeface="Open Sans Light"/>
              </a:rPr>
              <a:t>Each correctly recognized tactic will earn your group one point. Additional contributions or corrections will also be scored.</a:t>
            </a:r>
          </a:p>
        </p:txBody>
      </p:sp>
      <p:pic>
        <p:nvPicPr>
          <p:cNvPr id="819" name="Google Shape;819;p52"/>
          <p:cNvPicPr preferRelativeResize="0"/>
          <p:nvPr/>
        </p:nvPicPr>
        <p:blipFill rotWithShape="1">
          <a:blip r:embed="rId3">
            <a:alphaModFix/>
          </a:blip>
          <a:srcRect l="12601" r="12599"/>
          <a:stretch/>
        </p:blipFill>
        <p:spPr>
          <a:xfrm>
            <a:off x="6418691" y="0"/>
            <a:ext cx="5773310" cy="6572773"/>
          </a:xfrm>
          <a:prstGeom prst="rect">
            <a:avLst/>
          </a:prstGeom>
          <a:noFill/>
          <a:ln>
            <a:noFill/>
          </a:ln>
        </p:spPr>
      </p:pic>
      <p:sp>
        <p:nvSpPr>
          <p:cNvPr id="820" name="Google Shape;820;p52"/>
          <p:cNvSpPr/>
          <p:nvPr/>
        </p:nvSpPr>
        <p:spPr>
          <a:xfrm>
            <a:off x="6418689" y="0"/>
            <a:ext cx="5773309"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22" name="Google Shape;822;p52"/>
          <p:cNvSpPr txBox="1"/>
          <p:nvPr/>
        </p:nvSpPr>
        <p:spPr>
          <a:xfrm>
            <a:off x="6418690" y="6332655"/>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Image: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https://</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www.flickr.com</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photos</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truello</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/2905188849</a:t>
            </a:r>
            <a:endParaRPr sz="1400" b="0" i="0" u="none" strike="noStrike" cap="none" dirty="0">
              <a:solidFill>
                <a:srgbClr val="000000"/>
              </a:solidFill>
              <a:latin typeface="Arial"/>
              <a:ea typeface="Arial"/>
              <a:cs typeface="Arial"/>
              <a:sym typeface="Arial"/>
            </a:endParaRPr>
          </a:p>
        </p:txBody>
      </p:sp>
      <p:sp>
        <p:nvSpPr>
          <p:cNvPr id="823" name="Google Shape;823;p5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52</a:t>
            </a:fld>
            <a:endParaRPr dirty="0"/>
          </a:p>
        </p:txBody>
      </p:sp>
      <p:sp>
        <p:nvSpPr>
          <p:cNvPr id="824" name="Google Shape;824;p5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2CB1C47-6613-E87B-60F5-12A134CBE30A}"/>
              </a:ext>
            </a:extLst>
          </p:cNvPr>
          <p:cNvSpPr>
            <a:spLocks noGrp="1"/>
          </p:cNvSpPr>
          <p:nvPr>
            <p:ph type="sldNum" idx="12"/>
          </p:nvPr>
        </p:nvSpPr>
        <p:spPr/>
        <p:txBody>
          <a:bodyPr/>
          <a:lstStyle/>
          <a:p>
            <a:fld id="{00000000-1234-1234-1234-123412341234}" type="slidenum">
              <a:rPr lang="de-DE" smtClean="0"/>
              <a:pPr/>
              <a:t>53</a:t>
            </a:fld>
            <a:endParaRPr lang="de-DE" dirty="0"/>
          </a:p>
        </p:txBody>
      </p:sp>
      <p:pic>
        <p:nvPicPr>
          <p:cNvPr id="3" name="Ray Lewis' Rallying Speech After Ravens' 2011 AFC Championship Loss _ Baltimore Ravens (720p_30fps_H264-192kbit_AAC).mp4">
            <a:hlinkClick r:id="" action="ppaction://media"/>
            <a:extLst>
              <a:ext uri="{FF2B5EF4-FFF2-40B4-BE49-F238E27FC236}">
                <a16:creationId xmlns:a16="http://schemas.microsoft.com/office/drawing/2014/main" id="{8C8F261F-315D-037C-4D3F-CD19FE70E0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860134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remove"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53"/>
          <p:cNvPicPr preferRelativeResize="0">
            <a:picLocks noGrp="1"/>
          </p:cNvPicPr>
          <p:nvPr>
            <p:ph type="pic" idx="2"/>
          </p:nvPr>
        </p:nvPicPr>
        <p:blipFill rotWithShape="1">
          <a:blip r:embed="rId3">
            <a:alphaModFix/>
          </a:blip>
          <a:srcRect t="7446" b="7446"/>
          <a:stretch/>
        </p:blipFill>
        <p:spPr>
          <a:xfrm>
            <a:off x="10391" y="0"/>
            <a:ext cx="12167756" cy="6858001"/>
          </a:xfrm>
          <a:prstGeom prst="rect">
            <a:avLst/>
          </a:prstGeom>
          <a:solidFill>
            <a:srgbClr val="BBD6EE"/>
          </a:solidFill>
          <a:ln>
            <a:noFill/>
          </a:ln>
        </p:spPr>
      </p:pic>
      <p:sp>
        <p:nvSpPr>
          <p:cNvPr id="831" name="Google Shape;831;p53"/>
          <p:cNvSpPr/>
          <p:nvPr/>
        </p:nvSpPr>
        <p:spPr>
          <a:xfrm>
            <a:off x="10391" y="1654535"/>
            <a:ext cx="12192000" cy="52035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32" name="Google Shape;832;p53"/>
          <p:cNvSpPr txBox="1">
            <a:spLocks noGrp="1"/>
          </p:cNvSpPr>
          <p:nvPr>
            <p:ph type="body" idx="1"/>
          </p:nvPr>
        </p:nvSpPr>
        <p:spPr>
          <a:xfrm rot="-2700000">
            <a:off x="4366184" y="1858459"/>
            <a:ext cx="3139554" cy="3139978"/>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833" name="Google Shape;833;p53"/>
          <p:cNvSpPr txBox="1">
            <a:spLocks noGrp="1"/>
          </p:cNvSpPr>
          <p:nvPr>
            <p:ph type="body" idx="3"/>
          </p:nvPr>
        </p:nvSpPr>
        <p:spPr>
          <a:xfrm rot="-2700000">
            <a:off x="4610513" y="2102863"/>
            <a:ext cx="2650802" cy="2651226"/>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834" name="Google Shape;834;p53"/>
          <p:cNvSpPr txBox="1">
            <a:spLocks noGrp="1"/>
          </p:cNvSpPr>
          <p:nvPr>
            <p:ph type="title"/>
          </p:nvPr>
        </p:nvSpPr>
        <p:spPr>
          <a:xfrm>
            <a:off x="4464543" y="2457023"/>
            <a:ext cx="2942700" cy="2012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Who is the Charisma </a:t>
            </a:r>
            <a:br>
              <a:rPr lang="de-DE" sz="2800">
                <a:latin typeface="Open Sans Light"/>
                <a:ea typeface="Open Sans Light"/>
                <a:cs typeface="Open Sans Light"/>
                <a:sym typeface="Open Sans Light"/>
              </a:rPr>
            </a:br>
            <a:r>
              <a:rPr lang="de-DE" sz="2800">
                <a:latin typeface="Open Sans Light"/>
                <a:ea typeface="Open Sans Light"/>
                <a:cs typeface="Open Sans Light"/>
                <a:sym typeface="Open Sans Light"/>
              </a:rPr>
              <a:t>Winner</a:t>
            </a:r>
            <a:endParaRPr>
              <a:latin typeface="Open Sans Light"/>
              <a:ea typeface="Open Sans Light"/>
              <a:cs typeface="Open Sans Light"/>
              <a:sym typeface="Open Sans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Exercise: Coding Lewis' Speech</a:t>
            </a:r>
            <a:endParaRPr/>
          </a:p>
        </p:txBody>
      </p:sp>
      <p:sp>
        <p:nvSpPr>
          <p:cNvPr id="840" name="Google Shape;840;p5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841" name="Google Shape;841;p54"/>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842" name="Google Shape;842;p54"/>
          <p:cNvSpPr txBox="1"/>
          <p:nvPr/>
        </p:nvSpPr>
        <p:spPr>
          <a:xfrm>
            <a:off x="371463" y="1809802"/>
            <a:ext cx="5513100" cy="4525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1" i="1" u="none" strike="noStrike" cap="none" dirty="0">
                <a:solidFill>
                  <a:schemeClr val="dk1"/>
                </a:solidFill>
                <a:latin typeface="Open Sans SemiBold"/>
                <a:ea typeface="Open Sans SemiBold"/>
                <a:cs typeface="Open Sans SemiBold"/>
                <a:sym typeface="Open Sans SemiBold"/>
              </a:rPr>
              <a:t>The motivational speech by Ray Lewis, 'It </a:t>
            </a:r>
            <a:r>
              <a:rPr lang="en-GB" sz="1800" b="1" i="1" u="none" strike="noStrike" cap="none" dirty="0" err="1">
                <a:solidFill>
                  <a:schemeClr val="dk1"/>
                </a:solidFill>
                <a:latin typeface="Open Sans SemiBold"/>
                <a:ea typeface="Open Sans SemiBold"/>
                <a:cs typeface="Open Sans SemiBold"/>
                <a:sym typeface="Open Sans SemiBold"/>
              </a:rPr>
              <a:t>Ain't</a:t>
            </a:r>
            <a:r>
              <a:rPr lang="en-GB" sz="1800" b="1" i="1" u="none" strike="noStrike" cap="none" dirty="0">
                <a:solidFill>
                  <a:schemeClr val="dk1"/>
                </a:solidFill>
                <a:latin typeface="Open Sans SemiBold"/>
                <a:ea typeface="Open Sans SemiBold"/>
                <a:cs typeface="Open Sans SemiBold"/>
                <a:sym typeface="Open Sans SemiBold"/>
              </a:rPr>
              <a:t> About One Play', Post-game address AFC Championship Game - 2012.</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GB" sz="1800" b="0" i="0" u="none" strike="noStrike" cap="none" dirty="0">
              <a:solidFill>
                <a:srgbClr val="37415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Open Sans SemiBold"/>
                <a:ea typeface="Open Sans SemiBold"/>
                <a:cs typeface="Open Sans SemiBold"/>
                <a:sym typeface="Open Sans SemiBold"/>
              </a:rPr>
              <a:t>Please </a:t>
            </a:r>
            <a:r>
              <a:rPr lang="en-GB" sz="1800" dirty="0">
                <a:solidFill>
                  <a:schemeClr val="dk1"/>
                </a:solidFill>
                <a:latin typeface="Open Sans SemiBold"/>
                <a:ea typeface="Open Sans SemiBold"/>
                <a:cs typeface="Open Sans SemiBold"/>
                <a:sym typeface="Open Sans SemiBold"/>
              </a:rPr>
              <a:t>code </a:t>
            </a:r>
            <a:r>
              <a:rPr lang="en-GB" sz="1800" b="0" i="0" u="none" strike="noStrike" cap="none" dirty="0">
                <a:solidFill>
                  <a:schemeClr val="dk1"/>
                </a:solidFill>
                <a:latin typeface="Open Sans SemiBold"/>
                <a:ea typeface="Open Sans SemiBold"/>
                <a:cs typeface="Open Sans SemiBold"/>
                <a:sym typeface="Open Sans SemiBold"/>
              </a:rPr>
              <a:t>Lewis' written speech in small groups.</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GB" sz="1800" b="0" i="0" u="none" strike="noStrike" cap="none" dirty="0">
              <a:solidFill>
                <a:schemeClr val="dk1"/>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Open Sans Light"/>
                <a:ea typeface="Open Sans Light"/>
                <a:cs typeface="Open Sans Light"/>
                <a:sym typeface="Open Sans Light"/>
              </a:rPr>
              <a:t>As a group, </a:t>
            </a:r>
            <a:r>
              <a:rPr lang="en-GB" sz="1800" dirty="0">
                <a:solidFill>
                  <a:schemeClr val="dk1"/>
                </a:solidFill>
                <a:latin typeface="Open Sans Light"/>
                <a:ea typeface="Open Sans Light"/>
                <a:cs typeface="Open Sans Light"/>
                <a:sym typeface="Open Sans Light"/>
              </a:rPr>
              <a:t>code</a:t>
            </a:r>
            <a:r>
              <a:rPr lang="en-GB" sz="1800" b="0" i="0" u="none" strike="noStrike" cap="none" dirty="0">
                <a:solidFill>
                  <a:schemeClr val="dk1"/>
                </a:solidFill>
                <a:latin typeface="Open Sans Light"/>
                <a:ea typeface="Open Sans Light"/>
                <a:cs typeface="Open Sans Light"/>
                <a:sym typeface="Open Sans Light"/>
              </a:rPr>
              <a:t> the given speech in terms of the charismatic leadership tactics it contains.</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GB" sz="18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Open Sans Light"/>
                <a:ea typeface="Open Sans Light"/>
                <a:cs typeface="Open Sans Light"/>
                <a:sym typeface="Open Sans Light"/>
              </a:rPr>
              <a:t>Code the presence (X) of respective charismatic leadership tactic. </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GB" sz="18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Open Sans Light"/>
                <a:ea typeface="Open Sans Light"/>
                <a:cs typeface="Open Sans Light"/>
                <a:sym typeface="Open Sans Light"/>
              </a:rPr>
              <a:t>For this, find a quiet place where you can be undisturbed and read the sentences aloud to concentrate before coding them.</a:t>
            </a:r>
            <a:endParaRPr lang="en-GB" sz="1400" b="0" i="0" u="none" strike="noStrike" cap="none" dirty="0">
              <a:solidFill>
                <a:srgbClr val="000000"/>
              </a:solidFill>
              <a:latin typeface="Arial"/>
              <a:ea typeface="Arial"/>
              <a:cs typeface="Arial"/>
              <a:sym typeface="Arial"/>
            </a:endParaRPr>
          </a:p>
        </p:txBody>
      </p:sp>
      <p:pic>
        <p:nvPicPr>
          <p:cNvPr id="843" name="Google Shape;843;p54"/>
          <p:cNvPicPr preferRelativeResize="0"/>
          <p:nvPr/>
        </p:nvPicPr>
        <p:blipFill rotWithShape="1">
          <a:blip r:embed="rId3">
            <a:alphaModFix/>
          </a:blip>
          <a:srcRect l="12601" r="12599"/>
          <a:stretch/>
        </p:blipFill>
        <p:spPr>
          <a:xfrm>
            <a:off x="6418691" y="0"/>
            <a:ext cx="5773310" cy="6572773"/>
          </a:xfrm>
          <a:prstGeom prst="rect">
            <a:avLst/>
          </a:prstGeom>
          <a:noFill/>
          <a:ln>
            <a:noFill/>
          </a:ln>
        </p:spPr>
      </p:pic>
      <p:sp>
        <p:nvSpPr>
          <p:cNvPr id="844" name="Google Shape;844;p54"/>
          <p:cNvSpPr/>
          <p:nvPr/>
        </p:nvSpPr>
        <p:spPr>
          <a:xfrm>
            <a:off x="6418689" y="0"/>
            <a:ext cx="5773309"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45" name="Google Shape;845;p54"/>
          <p:cNvSpPr txBox="1"/>
          <p:nvPr/>
        </p:nvSpPr>
        <p:spPr>
          <a:xfrm>
            <a:off x="6418690" y="6332655"/>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Image: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https://</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www.flickr.com</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photos</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truello</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/2905188849</a:t>
            </a:r>
            <a:endParaRPr sz="1400" b="0" i="0" u="none" strike="noStrike" cap="none" dirty="0">
              <a:solidFill>
                <a:srgbClr val="000000"/>
              </a:solidFill>
              <a:latin typeface="Arial"/>
              <a:ea typeface="Arial"/>
              <a:cs typeface="Arial"/>
              <a:sym typeface="Arial"/>
            </a:endParaRPr>
          </a:p>
        </p:txBody>
      </p:sp>
      <p:sp>
        <p:nvSpPr>
          <p:cNvPr id="846" name="Google Shape;846;p5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55</a:t>
            </a:fld>
            <a:endParaRPr dirty="0"/>
          </a:p>
        </p:txBody>
      </p:sp>
      <p:sp>
        <p:nvSpPr>
          <p:cNvPr id="847" name="Google Shape;847;p5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Wrap-Up:</a:t>
            </a:r>
            <a:endParaRPr/>
          </a:p>
        </p:txBody>
      </p:sp>
      <p:sp>
        <p:nvSpPr>
          <p:cNvPr id="853" name="Google Shape;853;p55"/>
          <p:cNvSpPr txBox="1">
            <a:spLocks noGrp="1"/>
          </p:cNvSpPr>
          <p:nvPr>
            <p:ph type="body" idx="1"/>
          </p:nvPr>
        </p:nvSpPr>
        <p:spPr>
          <a:xfrm>
            <a:off x="341051" y="685800"/>
            <a:ext cx="4067664" cy="10580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a:latin typeface="Open Sans" panose="020B0606030504020204" pitchFamily="34" charset="0"/>
                <a:ea typeface="Open Sans" panose="020B0606030504020204" pitchFamily="34" charset="0"/>
                <a:cs typeface="Open Sans" panose="020B0606030504020204" pitchFamily="34" charset="0"/>
                <a:sym typeface="Open Sans"/>
              </a:rPr>
              <a:t>Solution Speech by Lewis </a:t>
            </a:r>
            <a:br>
              <a:rPr lang="en-GB" i="1">
                <a:latin typeface="Open Sans" panose="020B0606030504020204" pitchFamily="34" charset="0"/>
                <a:ea typeface="Open Sans" panose="020B0606030504020204" pitchFamily="34" charset="0"/>
                <a:cs typeface="Open Sans" panose="020B0606030504020204" pitchFamily="34" charset="0"/>
                <a:sym typeface="Open Sans"/>
              </a:rPr>
            </a:br>
            <a:r>
              <a:rPr lang="en-GB" i="1">
                <a:latin typeface="Open Sans" panose="020B0606030504020204" pitchFamily="34" charset="0"/>
                <a:ea typeface="Open Sans" panose="020B0606030504020204" pitchFamily="34" charset="0"/>
                <a:cs typeface="Open Sans" panose="020B0606030504020204" pitchFamily="34" charset="0"/>
                <a:sym typeface="Open Sans"/>
              </a:rPr>
              <a:t>&amp; your Impressions</a:t>
            </a:r>
            <a:endParaRPr lang="en-GB" i="1"/>
          </a:p>
        </p:txBody>
      </p:sp>
      <p:cxnSp>
        <p:nvCxnSpPr>
          <p:cNvPr id="854" name="Google Shape;854;p55"/>
          <p:cNvCxnSpPr/>
          <p:nvPr/>
        </p:nvCxnSpPr>
        <p:spPr>
          <a:xfrm rot="10800000" flipH="1">
            <a:off x="393674" y="1447144"/>
            <a:ext cx="3564000" cy="9285"/>
          </a:xfrm>
          <a:prstGeom prst="straightConnector1">
            <a:avLst/>
          </a:prstGeom>
          <a:noFill/>
          <a:ln w="9525" cap="flat" cmpd="sng">
            <a:solidFill>
              <a:schemeClr val="dk1"/>
            </a:solidFill>
            <a:prstDash val="solid"/>
            <a:miter lim="800000"/>
            <a:headEnd type="none" w="sm" len="sm"/>
            <a:tailEnd type="none" w="sm" len="sm"/>
          </a:ln>
        </p:spPr>
      </p:cxnSp>
      <p:sp>
        <p:nvSpPr>
          <p:cNvPr id="855" name="Google Shape;855;p55"/>
          <p:cNvSpPr txBox="1"/>
          <p:nvPr/>
        </p:nvSpPr>
        <p:spPr>
          <a:xfrm>
            <a:off x="371475" y="2554750"/>
            <a:ext cx="5724600" cy="223135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50000"/>
              </a:lnSpc>
              <a:spcBef>
                <a:spcPts val="1000"/>
              </a:spcBef>
              <a:spcAft>
                <a:spcPts val="0"/>
              </a:spcAft>
              <a:buClr>
                <a:srgbClr val="002060"/>
              </a:buClr>
              <a:buSzPts val="1540"/>
              <a:buFont typeface="Open Sans Light"/>
              <a:buAutoNum type="arabicPeriod"/>
            </a:pPr>
            <a:r>
              <a:rPr lang="de-DE" sz="1800" b="0" i="0" u="none" strike="noStrike" cap="none" dirty="0" err="1">
                <a:solidFill>
                  <a:schemeClr val="dk1"/>
                </a:solidFill>
                <a:latin typeface="Open Sans Light"/>
                <a:ea typeface="Open Sans Light"/>
                <a:cs typeface="Open Sans Light"/>
                <a:sym typeface="Open Sans Light"/>
              </a:rPr>
              <a:t>Which</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tactics</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were</a:t>
            </a:r>
            <a:r>
              <a:rPr lang="de-DE" sz="1800" b="0" i="0" u="none" strike="noStrike" cap="none" dirty="0">
                <a:solidFill>
                  <a:schemeClr val="dk1"/>
                </a:solidFill>
                <a:latin typeface="Open Sans Light"/>
                <a:ea typeface="Open Sans Light"/>
                <a:cs typeface="Open Sans Light"/>
                <a:sym typeface="Open Sans Light"/>
              </a:rPr>
              <a:t> easy </a:t>
            </a:r>
            <a:r>
              <a:rPr lang="de-DE" sz="1800" b="0" i="0" u="none" strike="noStrike" cap="none" dirty="0" err="1">
                <a:solidFill>
                  <a:schemeClr val="dk1"/>
                </a:solidFill>
                <a:latin typeface="Open Sans Light"/>
                <a:ea typeface="Open Sans Light"/>
                <a:cs typeface="Open Sans Light"/>
                <a:sym typeface="Open Sans Light"/>
              </a:rPr>
              <a:t>for</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you</a:t>
            </a:r>
            <a:r>
              <a:rPr lang="de-DE" sz="1800" b="0" i="0" u="none" strike="noStrike" cap="none" dirty="0">
                <a:solidFill>
                  <a:schemeClr val="dk1"/>
                </a:solidFill>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1000"/>
              </a:spcBef>
              <a:spcAft>
                <a:spcPts val="0"/>
              </a:spcAft>
              <a:buClr>
                <a:srgbClr val="002060"/>
              </a:buClr>
              <a:buSzPts val="1540"/>
              <a:buFont typeface="Open Sans Light"/>
              <a:buAutoNum type="arabicPeriod"/>
            </a:pPr>
            <a:r>
              <a:rPr lang="de-DE" sz="1800" b="0" i="0" u="none" strike="noStrike" cap="none" dirty="0" err="1">
                <a:solidFill>
                  <a:schemeClr val="dk1"/>
                </a:solidFill>
                <a:latin typeface="Open Sans Light"/>
                <a:ea typeface="Open Sans Light"/>
                <a:cs typeface="Open Sans Light"/>
                <a:sym typeface="Open Sans Light"/>
              </a:rPr>
              <a:t>Which</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tactics</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did</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you</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have</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difficulties</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with</a:t>
            </a:r>
            <a:r>
              <a:rPr lang="de-DE" sz="1800" b="0" i="0" u="none" strike="noStrike" cap="none" dirty="0">
                <a:solidFill>
                  <a:schemeClr val="dk1"/>
                </a:solidFill>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1000"/>
              </a:spcBef>
              <a:spcAft>
                <a:spcPts val="0"/>
              </a:spcAft>
              <a:buClr>
                <a:srgbClr val="002060"/>
              </a:buClr>
              <a:buSzPts val="1540"/>
              <a:buFont typeface="Open Sans Light"/>
              <a:buAutoNum type="arabicPeriod"/>
            </a:pPr>
            <a:r>
              <a:rPr lang="de-DE" sz="1800" b="0" i="0" u="none" strike="noStrike" cap="none" dirty="0" err="1">
                <a:solidFill>
                  <a:schemeClr val="dk1"/>
                </a:solidFill>
                <a:latin typeface="Open Sans Light"/>
                <a:ea typeface="Open Sans Light"/>
                <a:cs typeface="Open Sans Light"/>
                <a:sym typeface="Open Sans Light"/>
              </a:rPr>
              <a:t>Which</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tactic</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had</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the</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biggest</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motivating</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effect</a:t>
            </a:r>
            <a:r>
              <a:rPr lang="de-DE" sz="1800" b="0" i="0" u="none" strike="noStrike" cap="none" dirty="0">
                <a:solidFill>
                  <a:schemeClr val="dk1"/>
                </a:solidFill>
                <a:latin typeface="Open Sans Light"/>
                <a:ea typeface="Open Sans Light"/>
                <a:cs typeface="Open Sans Light"/>
                <a:sym typeface="Open Sans Light"/>
              </a:rPr>
              <a:t> </a:t>
            </a:r>
            <a:br>
              <a:rPr lang="de-DE" sz="1800" b="0" i="0" u="none" strike="noStrike" cap="none" dirty="0">
                <a:solidFill>
                  <a:schemeClr val="dk1"/>
                </a:solidFill>
                <a:latin typeface="Open Sans Light"/>
                <a:ea typeface="Open Sans Light"/>
                <a:cs typeface="Open Sans Light"/>
                <a:sym typeface="Open Sans Light"/>
              </a:rPr>
            </a:br>
            <a:r>
              <a:rPr lang="de-DE" sz="1800" b="0" i="0" u="none" strike="noStrike" cap="none" dirty="0">
                <a:solidFill>
                  <a:schemeClr val="dk1"/>
                </a:solidFill>
                <a:latin typeface="Open Sans Light"/>
                <a:ea typeface="Open Sans Light"/>
                <a:cs typeface="Open Sans Light"/>
                <a:sym typeface="Open Sans Light"/>
              </a:rPr>
              <a:t>on </a:t>
            </a:r>
            <a:r>
              <a:rPr lang="de-DE" sz="1800" b="0" i="0" u="none" strike="noStrike" cap="none" dirty="0" err="1">
                <a:solidFill>
                  <a:schemeClr val="dk1"/>
                </a:solidFill>
                <a:latin typeface="Open Sans Light"/>
                <a:ea typeface="Open Sans Light"/>
                <a:cs typeface="Open Sans Light"/>
                <a:sym typeface="Open Sans Light"/>
              </a:rPr>
              <a:t>you</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can</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be</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entirely</a:t>
            </a:r>
            <a:r>
              <a:rPr lang="de-DE" sz="1800" b="0" i="0" u="none" strike="noStrike" cap="none" dirty="0">
                <a:solidFill>
                  <a:schemeClr val="dk1"/>
                </a:solidFill>
                <a:latin typeface="Open Sans Light"/>
                <a:ea typeface="Open Sans Light"/>
                <a:cs typeface="Open Sans Light"/>
                <a:sym typeface="Open Sans Light"/>
              </a:rPr>
              <a:t> individual)</a:t>
            </a:r>
            <a:endParaRPr sz="1400" b="0" i="0" u="none" strike="noStrike" cap="none" dirty="0">
              <a:solidFill>
                <a:srgbClr val="000000"/>
              </a:solidFill>
              <a:latin typeface="Arial"/>
              <a:ea typeface="Arial"/>
              <a:cs typeface="Arial"/>
              <a:sym typeface="Arial"/>
            </a:endParaRPr>
          </a:p>
        </p:txBody>
      </p:sp>
      <p:pic>
        <p:nvPicPr>
          <p:cNvPr id="856" name="Google Shape;856;p55"/>
          <p:cNvPicPr preferRelativeResize="0"/>
          <p:nvPr/>
        </p:nvPicPr>
        <p:blipFill rotWithShape="1">
          <a:blip r:embed="rId3">
            <a:alphaModFix/>
          </a:blip>
          <a:srcRect l="12601" r="12599"/>
          <a:stretch/>
        </p:blipFill>
        <p:spPr>
          <a:xfrm>
            <a:off x="6418691" y="0"/>
            <a:ext cx="5773310" cy="6572773"/>
          </a:xfrm>
          <a:prstGeom prst="rect">
            <a:avLst/>
          </a:prstGeom>
          <a:noFill/>
          <a:ln>
            <a:noFill/>
          </a:ln>
        </p:spPr>
      </p:pic>
      <p:sp>
        <p:nvSpPr>
          <p:cNvPr id="857" name="Google Shape;857;p55"/>
          <p:cNvSpPr/>
          <p:nvPr/>
        </p:nvSpPr>
        <p:spPr>
          <a:xfrm>
            <a:off x="6418689" y="0"/>
            <a:ext cx="5773309"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58" name="Google Shape;858;p55"/>
          <p:cNvSpPr txBox="1"/>
          <p:nvPr/>
        </p:nvSpPr>
        <p:spPr>
          <a:xfrm>
            <a:off x="6418690" y="6332655"/>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Image: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https://</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www.flickr.com</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photos</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truello</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/2905188849</a:t>
            </a:r>
            <a:endParaRPr sz="1400" b="0" i="0" u="none" strike="noStrike" cap="none" dirty="0">
              <a:solidFill>
                <a:srgbClr val="000000"/>
              </a:solidFill>
              <a:latin typeface="Arial"/>
              <a:ea typeface="Arial"/>
              <a:cs typeface="Arial"/>
              <a:sym typeface="Arial"/>
            </a:endParaRPr>
          </a:p>
        </p:txBody>
      </p:sp>
      <p:sp>
        <p:nvSpPr>
          <p:cNvPr id="859" name="Google Shape;859;p5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56</a:t>
            </a:fld>
            <a:endParaRPr dirty="0"/>
          </a:p>
        </p:txBody>
      </p:sp>
      <p:sp>
        <p:nvSpPr>
          <p:cNvPr id="860" name="Google Shape;860;p5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de-DE"/>
              <a:t>Exercise:</a:t>
            </a:r>
            <a:endParaRPr/>
          </a:p>
        </p:txBody>
      </p:sp>
      <p:sp>
        <p:nvSpPr>
          <p:cNvPr id="866" name="Google Shape;866;p5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Charismatic</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Short Stories</a:t>
            </a:r>
            <a:endParaRPr i="1" dirty="0"/>
          </a:p>
        </p:txBody>
      </p:sp>
      <p:pic>
        <p:nvPicPr>
          <p:cNvPr id="867" name="Google Shape;867;p56"/>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868" name="Google Shape;868;p56"/>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869" name="Google Shape;869;p56"/>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70" name="Google Shape;870;p56"/>
          <p:cNvSpPr txBox="1"/>
          <p:nvPr/>
        </p:nvSpPr>
        <p:spPr>
          <a:xfrm>
            <a:off x="338350" y="1819275"/>
            <a:ext cx="7033500" cy="4203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Tell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each</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other</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charismatic</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short</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stories</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in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your</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table</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groups</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Each</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group</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will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receive</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3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story</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cubes</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and a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mixed</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concealed</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stack</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of</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charisma</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 </a:t>
            </a:r>
            <a:r>
              <a:rPr lang="de-DE" sz="1800" b="0" i="0" u="none" strike="noStrike" cap="none" dirty="0" err="1">
                <a:solidFill>
                  <a:schemeClr val="dk1"/>
                </a:solidFill>
                <a:highlight>
                  <a:srgbClr val="FFFFFF"/>
                </a:highlight>
                <a:latin typeface="Open Sans SemiBold"/>
                <a:ea typeface="Open Sans SemiBold"/>
                <a:cs typeface="Open Sans SemiBold"/>
                <a:sym typeface="Open Sans SemiBold"/>
              </a:rPr>
              <a:t>cards</a:t>
            </a:r>
            <a:r>
              <a:rPr lang="de-DE" sz="1800" b="0" i="0" u="none" strike="noStrike" cap="none" dirty="0">
                <a:solidFill>
                  <a:schemeClr val="dk1"/>
                </a:solidFill>
                <a:highlight>
                  <a:srgbClr val="FFFFFF"/>
                </a:highlight>
                <a:latin typeface="Open Sans SemiBold"/>
                <a:ea typeface="Open Sans SemiBold"/>
                <a:cs typeface="Open Sans SemiBold"/>
                <a:sym typeface="Open Sans SemiBold"/>
              </a:rPr>
              <a: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0" i="0" u="none" strike="noStrike" cap="none" dirty="0">
              <a:solidFill>
                <a:schemeClr val="dk1"/>
              </a:solidFill>
              <a:highlight>
                <a:srgbClr val="FFFFFF"/>
              </a:highlight>
              <a:latin typeface="Open Sans SemiBold"/>
              <a:ea typeface="Open Sans SemiBold"/>
              <a:cs typeface="Open Sans SemiBold"/>
              <a:sym typeface="Open Sans SemiBold"/>
            </a:endParaRPr>
          </a:p>
          <a:p>
            <a:pPr marL="0" marR="0" lvl="0" indent="0" algn="l" rtl="0">
              <a:lnSpc>
                <a:spcPct val="90000"/>
              </a:lnSpc>
              <a:spcBef>
                <a:spcPts val="1000"/>
              </a:spcBef>
              <a:spcAft>
                <a:spcPts val="0"/>
              </a:spcAft>
              <a:buClr>
                <a:schemeClr val="dk1"/>
              </a:buClr>
              <a:buSzPts val="1400"/>
              <a:buFont typeface="Open Sans SemiBold"/>
              <a:buNone/>
            </a:pPr>
            <a:r>
              <a:rPr lang="de-DE" sz="1800" b="0" i="1" u="none" strike="noStrike" cap="none" dirty="0">
                <a:solidFill>
                  <a:schemeClr val="dk1"/>
                </a:solidFill>
                <a:highlight>
                  <a:srgbClr val="FFFFFF"/>
                </a:highlight>
                <a:latin typeface="Open Sans SemiBold"/>
                <a:ea typeface="Open Sans SemiBold"/>
                <a:cs typeface="Open Sans SemiBold"/>
                <a:sym typeface="Open Sans SemiBold"/>
              </a:rPr>
              <a:t>Round 1: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Each</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person</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rolls</a:t>
            </a:r>
            <a:r>
              <a:rPr lang="de-DE" sz="1800" b="0" i="0" u="none" strike="noStrike" cap="none" dirty="0">
                <a:solidFill>
                  <a:schemeClr val="dk1"/>
                </a:solidFill>
                <a:highlight>
                  <a:srgbClr val="FFFFFF"/>
                </a:highlight>
                <a:latin typeface="Open Sans Light"/>
                <a:ea typeface="Open Sans Light"/>
                <a:cs typeface="Open Sans Light"/>
                <a:sym typeface="Open Sans Light"/>
              </a:rPr>
              <a:t> 3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story</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cubes</a:t>
            </a:r>
            <a:r>
              <a:rPr lang="de-DE" sz="1800" b="0" i="0" u="none" strike="noStrike" cap="none" dirty="0">
                <a:solidFill>
                  <a:schemeClr val="dk1"/>
                </a:solidFill>
                <a:highlight>
                  <a:srgbClr val="FFFFFF"/>
                </a:highlight>
                <a:latin typeface="Open Sans Light"/>
                <a:ea typeface="Open Sans Light"/>
                <a:cs typeface="Open Sans Light"/>
                <a:sym typeface="Open Sans Light"/>
              </a:rPr>
              <a:t> and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must</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tell</a:t>
            </a:r>
            <a:r>
              <a:rPr lang="de-DE" sz="1800" b="0" i="0" u="none" strike="noStrike" cap="none" dirty="0">
                <a:solidFill>
                  <a:schemeClr val="dk1"/>
                </a:solidFill>
                <a:highlight>
                  <a:srgbClr val="FFFFFF"/>
                </a:highlight>
                <a:latin typeface="Open Sans Light"/>
                <a:ea typeface="Open Sans Light"/>
                <a:cs typeface="Open Sans Light"/>
                <a:sym typeface="Open Sans Light"/>
              </a:rPr>
              <a:t> a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short</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story</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using</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them</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taking</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turns</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1400"/>
              <a:buFont typeface="Open Sans SemiBold"/>
              <a:buNone/>
            </a:pPr>
            <a:r>
              <a:rPr lang="de-DE" sz="1800" b="0" i="1" u="none" strike="noStrike" cap="none" dirty="0">
                <a:solidFill>
                  <a:schemeClr val="dk1"/>
                </a:solidFill>
                <a:highlight>
                  <a:srgbClr val="FFFFFF"/>
                </a:highlight>
                <a:latin typeface="Open Sans SemiBold"/>
                <a:ea typeface="Open Sans SemiBold"/>
                <a:cs typeface="Open Sans SemiBold"/>
                <a:sym typeface="Open Sans SemiBold"/>
              </a:rPr>
              <a:t>Round 2: </a:t>
            </a:r>
            <a:r>
              <a:rPr lang="de-DE" sz="1800" dirty="0" err="1">
                <a:solidFill>
                  <a:schemeClr val="dk1"/>
                </a:solidFill>
                <a:highlight>
                  <a:schemeClr val="lt1"/>
                </a:highlight>
                <a:latin typeface="Open Sans Light"/>
                <a:ea typeface="Open Sans Light"/>
                <a:cs typeface="Open Sans Light"/>
                <a:sym typeface="Open Sans Light"/>
              </a:rPr>
              <a:t>Each</a:t>
            </a:r>
            <a:r>
              <a:rPr lang="de-DE" sz="1800" dirty="0">
                <a:solidFill>
                  <a:schemeClr val="dk1"/>
                </a:solidFill>
                <a:highlight>
                  <a:schemeClr val="lt1"/>
                </a:highlight>
                <a:latin typeface="Open Sans Light"/>
                <a:ea typeface="Open Sans Light"/>
                <a:cs typeface="Open Sans Light"/>
                <a:sym typeface="Open Sans Light"/>
              </a:rPr>
              <a:t> </a:t>
            </a:r>
            <a:r>
              <a:rPr lang="de-DE" sz="1800" dirty="0" err="1">
                <a:solidFill>
                  <a:schemeClr val="dk1"/>
                </a:solidFill>
                <a:highlight>
                  <a:schemeClr val="lt1"/>
                </a:highlight>
                <a:latin typeface="Open Sans Light"/>
                <a:ea typeface="Open Sans Light"/>
                <a:cs typeface="Open Sans Light"/>
                <a:sym typeface="Open Sans Light"/>
              </a:rPr>
              <a:t>person</a:t>
            </a:r>
            <a:r>
              <a:rPr lang="de-DE" sz="1800" dirty="0">
                <a:solidFill>
                  <a:schemeClr val="dk1"/>
                </a:solidFill>
                <a:highlight>
                  <a:schemeClr val="lt1"/>
                </a:highlight>
                <a:latin typeface="Open Sans Light"/>
                <a:ea typeface="Open Sans Light"/>
                <a:cs typeface="Open Sans Light"/>
                <a:sym typeface="Open Sans Light"/>
              </a:rPr>
              <a:t> </a:t>
            </a:r>
            <a:r>
              <a:rPr lang="de-DE" sz="1800" dirty="0" err="1">
                <a:solidFill>
                  <a:schemeClr val="dk1"/>
                </a:solidFill>
                <a:highlight>
                  <a:schemeClr val="lt1"/>
                </a:highlight>
                <a:latin typeface="Open Sans Light"/>
                <a:ea typeface="Open Sans Light"/>
                <a:cs typeface="Open Sans Light"/>
                <a:sym typeface="Open Sans Light"/>
              </a:rPr>
              <a:t>rolls</a:t>
            </a:r>
            <a:r>
              <a:rPr lang="de-DE" sz="1800" dirty="0">
                <a:solidFill>
                  <a:schemeClr val="dk1"/>
                </a:solidFill>
                <a:highlight>
                  <a:schemeClr val="lt1"/>
                </a:highlight>
                <a:latin typeface="Open Sans Light"/>
                <a:ea typeface="Open Sans Light"/>
                <a:cs typeface="Open Sans Light"/>
                <a:sym typeface="Open Sans Light"/>
              </a:rPr>
              <a:t> 3 </a:t>
            </a:r>
            <a:r>
              <a:rPr lang="de-DE" sz="1800" dirty="0" err="1">
                <a:solidFill>
                  <a:schemeClr val="dk1"/>
                </a:solidFill>
                <a:highlight>
                  <a:schemeClr val="lt1"/>
                </a:highlight>
                <a:latin typeface="Open Sans Light"/>
                <a:ea typeface="Open Sans Light"/>
                <a:cs typeface="Open Sans Light"/>
                <a:sym typeface="Open Sans Light"/>
              </a:rPr>
              <a:t>story</a:t>
            </a:r>
            <a:r>
              <a:rPr lang="de-DE" sz="1800" dirty="0">
                <a:solidFill>
                  <a:schemeClr val="dk1"/>
                </a:solidFill>
                <a:highlight>
                  <a:schemeClr val="lt1"/>
                </a:highlight>
                <a:latin typeface="Open Sans Light"/>
                <a:ea typeface="Open Sans Light"/>
                <a:cs typeface="Open Sans Light"/>
                <a:sym typeface="Open Sans Light"/>
              </a:rPr>
              <a:t> </a:t>
            </a:r>
            <a:r>
              <a:rPr lang="de-DE" sz="1800" dirty="0" err="1">
                <a:solidFill>
                  <a:schemeClr val="dk1"/>
                </a:solidFill>
                <a:highlight>
                  <a:schemeClr val="lt1"/>
                </a:highlight>
                <a:latin typeface="Open Sans Light"/>
                <a:ea typeface="Open Sans Light"/>
                <a:cs typeface="Open Sans Light"/>
                <a:sym typeface="Open Sans Light"/>
              </a:rPr>
              <a:t>cubes</a:t>
            </a:r>
            <a:r>
              <a:rPr lang="de-DE" sz="1800" dirty="0">
                <a:solidFill>
                  <a:schemeClr val="dk1"/>
                </a:solidFill>
                <a:highlight>
                  <a:schemeClr val="lt1"/>
                </a:highlight>
                <a:latin typeface="Open Sans Light"/>
                <a:ea typeface="Open Sans Light"/>
                <a:cs typeface="Open Sans Light"/>
                <a:sym typeface="Open Sans Light"/>
              </a:rPr>
              <a:t> and </a:t>
            </a:r>
            <a:r>
              <a:rPr lang="de-DE" sz="1800" dirty="0" err="1">
                <a:solidFill>
                  <a:schemeClr val="dk1"/>
                </a:solidFill>
                <a:highlight>
                  <a:schemeClr val="lt1"/>
                </a:highlight>
                <a:latin typeface="Open Sans Light"/>
                <a:ea typeface="Open Sans Light"/>
                <a:cs typeface="Open Sans Light"/>
                <a:sym typeface="Open Sans Light"/>
              </a:rPr>
              <a:t>tells</a:t>
            </a:r>
            <a:r>
              <a:rPr lang="de-DE" sz="1800" dirty="0">
                <a:solidFill>
                  <a:schemeClr val="dk1"/>
                </a:solidFill>
                <a:highlight>
                  <a:schemeClr val="lt1"/>
                </a:highlight>
                <a:latin typeface="Open Sans Light"/>
                <a:ea typeface="Open Sans Light"/>
                <a:cs typeface="Open Sans Light"/>
                <a:sym typeface="Open Sans Light"/>
              </a:rPr>
              <a:t> a </a:t>
            </a:r>
            <a:r>
              <a:rPr lang="de-DE" sz="1800" dirty="0" err="1">
                <a:solidFill>
                  <a:schemeClr val="dk1"/>
                </a:solidFill>
                <a:highlight>
                  <a:schemeClr val="lt1"/>
                </a:highlight>
                <a:latin typeface="Open Sans Light"/>
                <a:ea typeface="Open Sans Light"/>
                <a:cs typeface="Open Sans Light"/>
                <a:sym typeface="Open Sans Light"/>
              </a:rPr>
              <a:t>story</a:t>
            </a:r>
            <a:r>
              <a:rPr lang="de-DE" sz="1800" dirty="0">
                <a:solidFill>
                  <a:schemeClr val="dk1"/>
                </a:solidFill>
                <a:highlight>
                  <a:schemeClr val="lt1"/>
                </a:highlight>
                <a:latin typeface="Open Sans Light"/>
                <a:ea typeface="Open Sans Light"/>
                <a:cs typeface="Open Sans Light"/>
                <a:sym typeface="Open Sans Light"/>
              </a:rPr>
              <a:t>, </a:t>
            </a:r>
            <a:r>
              <a:rPr lang="de-DE" sz="1800" dirty="0" err="1">
                <a:solidFill>
                  <a:schemeClr val="dk1"/>
                </a:solidFill>
                <a:highlight>
                  <a:schemeClr val="lt1"/>
                </a:highlight>
                <a:latin typeface="Open Sans Light"/>
                <a:ea typeface="Open Sans Light"/>
                <a:cs typeface="Open Sans Light"/>
                <a:sym typeface="Open Sans Light"/>
              </a:rPr>
              <a:t>then</a:t>
            </a:r>
            <a:r>
              <a:rPr lang="de-DE" sz="1800" dirty="0">
                <a:solidFill>
                  <a:schemeClr val="dk1"/>
                </a:solidFill>
                <a:highlight>
                  <a:schemeClr val="lt1"/>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draws</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charisma</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card</a:t>
            </a:r>
            <a:r>
              <a:rPr lang="de-DE" sz="1800" b="0" i="0" u="none" strike="noStrike" cap="none" dirty="0">
                <a:solidFill>
                  <a:schemeClr val="dk1"/>
                </a:solidFill>
                <a:highlight>
                  <a:srgbClr val="FFFFFF"/>
                </a:highlight>
                <a:latin typeface="Open Sans Light"/>
                <a:ea typeface="Open Sans Light"/>
                <a:cs typeface="Open Sans Light"/>
                <a:sym typeface="Open Sans Light"/>
              </a:rPr>
              <a:t> and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incorporates</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it</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into</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their</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short</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story</a:t>
            </a:r>
            <a:r>
              <a:rPr lang="de-DE" sz="1800" b="0" i="0" u="none" strike="noStrike" cap="none" dirty="0">
                <a:solidFill>
                  <a:schemeClr val="dk1"/>
                </a:solidFill>
                <a:highlight>
                  <a:srgbClr val="FFFFFF"/>
                </a:highlight>
                <a:latin typeface="Open Sans Light"/>
                <a:ea typeface="Open Sans Light"/>
                <a:cs typeface="Open Sans Light"/>
                <a:sym typeface="Open Sans Light"/>
              </a:rPr>
              <a:t>. The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others</a:t>
            </a:r>
            <a:r>
              <a:rPr lang="de-DE" sz="1800" b="0" i="0" u="none" strike="noStrike" cap="none" dirty="0">
                <a:solidFill>
                  <a:schemeClr val="dk1"/>
                </a:solidFill>
                <a:highlight>
                  <a:srgbClr val="FFFFFF"/>
                </a:highlight>
                <a:latin typeface="Open Sans Light"/>
                <a:ea typeface="Open Sans Light"/>
                <a:cs typeface="Open Sans Light"/>
                <a:sym typeface="Open Sans Light"/>
              </a:rPr>
              <a:t> listen and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guess</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which</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charismatic</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leadership</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tactic</a:t>
            </a:r>
            <a:r>
              <a:rPr lang="de-DE" sz="1800" b="0" i="0" u="none" strike="noStrike" cap="none" dirty="0">
                <a:solidFill>
                  <a:schemeClr val="dk1"/>
                </a:solidFill>
                <a:highlight>
                  <a:srgbClr val="FFFFFF"/>
                </a:highlight>
                <a:latin typeface="Open Sans Light"/>
                <a:ea typeface="Open Sans Light"/>
                <a:cs typeface="Open Sans Light"/>
                <a:sym typeface="Open Sans Light"/>
              </a:rPr>
              <a:t> was incorporated.</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1400"/>
              <a:buFont typeface="Open Sans SemiBold"/>
              <a:buNone/>
            </a:pPr>
            <a:r>
              <a:rPr lang="de-DE" sz="1800" b="0" i="1" u="none" strike="noStrike" cap="none" dirty="0">
                <a:solidFill>
                  <a:schemeClr val="dk1"/>
                </a:solidFill>
                <a:highlight>
                  <a:srgbClr val="FFFFFF"/>
                </a:highlight>
                <a:latin typeface="Open Sans SemiBold"/>
                <a:ea typeface="Open Sans SemiBold"/>
                <a:cs typeface="Open Sans SemiBold"/>
                <a:sym typeface="Open Sans SemiBold"/>
              </a:rPr>
              <a:t>Round 3: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Each</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person</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draws</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two</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charisma</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cards</a:t>
            </a:r>
            <a:r>
              <a:rPr lang="de-DE" sz="1800" b="0" i="0" u="none" strike="noStrike" cap="none" dirty="0">
                <a:solidFill>
                  <a:schemeClr val="dk1"/>
                </a:solidFill>
                <a:highlight>
                  <a:srgbClr val="FFFFFF"/>
                </a:highlight>
                <a:latin typeface="Open Sans Light"/>
                <a:ea typeface="Open Sans Light"/>
                <a:cs typeface="Open Sans Light"/>
                <a:sym typeface="Open Sans Light"/>
              </a:rPr>
              <a:t> and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incorporates</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them</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into</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their</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short</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story</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1400"/>
              <a:buFont typeface="Open Sans SemiBold"/>
              <a:buNone/>
            </a:pPr>
            <a:r>
              <a:rPr lang="de-DE" sz="1800" b="0" i="1" u="none" strike="noStrike" cap="none" dirty="0">
                <a:solidFill>
                  <a:schemeClr val="dk1"/>
                </a:solidFill>
                <a:highlight>
                  <a:srgbClr val="FFFFFF"/>
                </a:highlight>
                <a:latin typeface="Open Sans SemiBold"/>
                <a:ea typeface="Open Sans SemiBold"/>
                <a:cs typeface="Open Sans SemiBold"/>
                <a:sym typeface="Open Sans SemiBold"/>
              </a:rPr>
              <a:t>Round 4: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Advanced</a:t>
            </a:r>
            <a:r>
              <a:rPr lang="de-DE" sz="1800" b="0" i="0" u="none" strike="noStrike" cap="none" dirty="0">
                <a:solidFill>
                  <a:schemeClr val="dk1"/>
                </a:solidFill>
                <a:highlight>
                  <a:srgbClr val="FFFFFF"/>
                </a:highlight>
                <a:latin typeface="Open Sans Light"/>
                <a:ea typeface="Open Sans Light"/>
                <a:cs typeface="Open Sans Light"/>
                <a:sym typeface="Open Sans Light"/>
              </a:rPr>
              <a:t> -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one</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person</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starts</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with</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their</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story</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introduces</a:t>
            </a:r>
            <a:r>
              <a:rPr lang="de-DE" sz="1800" b="0" i="0" u="none" strike="noStrike" cap="none" dirty="0">
                <a:solidFill>
                  <a:schemeClr val="dk1"/>
                </a:solidFill>
                <a:highlight>
                  <a:srgbClr val="FFFFFF"/>
                </a:highlight>
                <a:latin typeface="Open Sans Light"/>
                <a:ea typeface="Open Sans Light"/>
                <a:cs typeface="Open Sans Light"/>
                <a:sym typeface="Open Sans Light"/>
              </a:rPr>
              <a:t> a CLT,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the</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next</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person</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repeats</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that</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story</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with</a:t>
            </a:r>
            <a:r>
              <a:rPr lang="de-DE" sz="1800" b="0" i="0" u="none" strike="noStrike" cap="none" dirty="0">
                <a:solidFill>
                  <a:schemeClr val="dk1"/>
                </a:solidFill>
                <a:highlight>
                  <a:srgbClr val="FFFFFF"/>
                </a:highlight>
                <a:latin typeface="Open Sans Light"/>
                <a:ea typeface="Open Sans Light"/>
                <a:cs typeface="Open Sans Light"/>
                <a:sym typeface="Open Sans Light"/>
              </a:rPr>
              <a:t>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the</a:t>
            </a:r>
            <a:r>
              <a:rPr lang="de-DE" sz="1800" b="0" i="0" u="none" strike="noStrike" cap="none" dirty="0">
                <a:solidFill>
                  <a:schemeClr val="dk1"/>
                </a:solidFill>
                <a:highlight>
                  <a:srgbClr val="FFFFFF"/>
                </a:highlight>
                <a:latin typeface="Open Sans Light"/>
                <a:ea typeface="Open Sans Light"/>
                <a:cs typeface="Open Sans Light"/>
                <a:sym typeface="Open Sans Light"/>
              </a:rPr>
              <a:t> CLT and </a:t>
            </a:r>
            <a:r>
              <a:rPr lang="de-DE" sz="1800" b="0" i="0" u="none" strike="noStrike" cap="none" dirty="0" err="1">
                <a:solidFill>
                  <a:schemeClr val="dk1"/>
                </a:solidFill>
                <a:highlight>
                  <a:srgbClr val="FFFFFF"/>
                </a:highlight>
                <a:latin typeface="Open Sans Light"/>
                <a:ea typeface="Open Sans Light"/>
                <a:cs typeface="Open Sans Light"/>
                <a:sym typeface="Open Sans Light"/>
              </a:rPr>
              <a:t>adds</a:t>
            </a:r>
            <a:r>
              <a:rPr lang="de-DE" sz="1800" b="0" i="0" u="none" strike="noStrike" cap="none" dirty="0">
                <a:solidFill>
                  <a:schemeClr val="dk1"/>
                </a:solidFill>
                <a:highlight>
                  <a:srgbClr val="FFFFFF"/>
                </a:highlight>
                <a:latin typeface="Open Sans Light"/>
                <a:ea typeface="Open Sans Light"/>
                <a:cs typeface="Open Sans Light"/>
                <a:sym typeface="Open Sans Light"/>
              </a:rPr>
              <a:t> an additional CLT, and so on.</a:t>
            </a:r>
            <a:endParaRPr sz="1400" b="0" i="0" u="none" strike="noStrike" cap="none" dirty="0">
              <a:solidFill>
                <a:srgbClr val="000000"/>
              </a:solidFill>
              <a:latin typeface="Arial"/>
              <a:ea typeface="Arial"/>
              <a:cs typeface="Arial"/>
              <a:sym typeface="Arial"/>
            </a:endParaRPr>
          </a:p>
        </p:txBody>
      </p:sp>
      <p:sp>
        <p:nvSpPr>
          <p:cNvPr id="871" name="Google Shape;871;p5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57</a:t>
            </a:fld>
            <a:endParaRPr dirty="0"/>
          </a:p>
        </p:txBody>
      </p:sp>
      <p:sp>
        <p:nvSpPr>
          <p:cNvPr id="872" name="Google Shape;872;p5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57"/>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879" name="Google Shape;879;p57"/>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80" name="Google Shape;880;p57"/>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881" name="Google Shape;881;p57"/>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882" name="Google Shape;882;p57"/>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Arial"/>
              <a:buNone/>
            </a:pPr>
            <a:r>
              <a:rPr lang="de-DE" sz="2800">
                <a:latin typeface="Open Sans Light"/>
                <a:ea typeface="Open Sans Light"/>
                <a:cs typeface="Open Sans Light"/>
                <a:sym typeface="Open Sans Light"/>
              </a:rPr>
              <a:t>Summary &amp; Outlook</a:t>
            </a:r>
            <a:br>
              <a:rPr lang="de-DE" sz="2800">
                <a:latin typeface="Open Sans Light"/>
                <a:ea typeface="Open Sans Light"/>
                <a:cs typeface="Open Sans Light"/>
                <a:sym typeface="Open Sans Light"/>
              </a:rPr>
            </a:br>
            <a:endParaRPr>
              <a:latin typeface="Open Sans Light"/>
              <a:ea typeface="Open Sans Light"/>
              <a:cs typeface="Open Sans Light"/>
              <a:sym typeface="Open Sans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de-DE"/>
              <a:t>Wrap-Up &amp; Conclusion:</a:t>
            </a:r>
            <a:endParaRPr/>
          </a:p>
        </p:txBody>
      </p:sp>
      <p:sp>
        <p:nvSpPr>
          <p:cNvPr id="888" name="Google Shape;888;p10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What else is there to say?</a:t>
            </a:r>
            <a:endParaRPr lang="en-GB" i="1" dirty="0"/>
          </a:p>
        </p:txBody>
      </p:sp>
      <p:pic>
        <p:nvPicPr>
          <p:cNvPr id="889" name="Google Shape;889;p105"/>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890" name="Google Shape;890;p105"/>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891" name="Google Shape;891;p105"/>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92" name="Google Shape;892;p105"/>
          <p:cNvSpPr txBox="1"/>
          <p:nvPr/>
        </p:nvSpPr>
        <p:spPr>
          <a:xfrm>
            <a:off x="626633" y="1944090"/>
            <a:ext cx="6561567" cy="2206352"/>
          </a:xfrm>
          <a:prstGeom prst="rect">
            <a:avLst/>
          </a:prstGeom>
          <a:noFill/>
          <a:ln>
            <a:noFill/>
          </a:ln>
        </p:spPr>
        <p:txBody>
          <a:bodyPr spcFirstLastPara="1" wrap="square" lIns="91425" tIns="45700" rIns="91425" bIns="45700" anchor="t" anchorCtr="0">
            <a:normAutofit/>
          </a:bodyPr>
          <a:lstStyle/>
          <a:p>
            <a:pPr marL="482600" marR="0" lvl="0" indent="-482600" algn="l" rtl="0">
              <a:lnSpc>
                <a:spcPct val="200000"/>
              </a:lnSpc>
              <a:spcBef>
                <a:spcPts val="0"/>
              </a:spcBef>
              <a:spcAft>
                <a:spcPts val="0"/>
              </a:spcAft>
              <a:buClr>
                <a:schemeClr val="dk1"/>
              </a:buClr>
              <a:buSzPts val="2400"/>
              <a:buFont typeface="Merriweather Sans"/>
              <a:buChar char="►"/>
            </a:pPr>
            <a:r>
              <a:rPr lang="en-GB" sz="1800" b="0" i="0" u="none" strike="noStrike" cap="none">
                <a:solidFill>
                  <a:schemeClr val="dk1"/>
                </a:solidFill>
                <a:highlight>
                  <a:srgbClr val="FFFFFF"/>
                </a:highlight>
                <a:latin typeface="Open Sans Light"/>
                <a:ea typeface="Open Sans Light"/>
                <a:cs typeface="Open Sans Light"/>
                <a:sym typeface="Open Sans Light"/>
              </a:rPr>
              <a:t>How are you doing? </a:t>
            </a:r>
            <a:endParaRPr lang="en-GB" sz="1400" b="0" i="0" u="none" strike="noStrike" cap="none">
              <a:solidFill>
                <a:srgbClr val="000000"/>
              </a:solidFill>
              <a:latin typeface="Arial"/>
              <a:ea typeface="Arial"/>
              <a:cs typeface="Arial"/>
              <a:sym typeface="Arial"/>
            </a:endParaRPr>
          </a:p>
          <a:p>
            <a:pPr marL="482600" marR="0" lvl="0" indent="-482600" algn="l" rtl="0">
              <a:lnSpc>
                <a:spcPct val="200000"/>
              </a:lnSpc>
              <a:spcBef>
                <a:spcPts val="0"/>
              </a:spcBef>
              <a:spcAft>
                <a:spcPts val="0"/>
              </a:spcAft>
              <a:buClr>
                <a:schemeClr val="dk1"/>
              </a:buClr>
              <a:buSzPts val="2400"/>
              <a:buFont typeface="Merriweather Sans"/>
              <a:buChar char="►"/>
            </a:pPr>
            <a:r>
              <a:rPr lang="en-GB" sz="1800" b="0" i="0" u="none" strike="noStrike" cap="none">
                <a:solidFill>
                  <a:schemeClr val="dk1"/>
                </a:solidFill>
                <a:highlight>
                  <a:srgbClr val="FFFFFF"/>
                </a:highlight>
                <a:latin typeface="Open Sans Light"/>
                <a:ea typeface="Open Sans Light"/>
                <a:cs typeface="Open Sans Light"/>
                <a:sym typeface="Open Sans Light"/>
              </a:rPr>
              <a:t>Is there any topic you would have liked to discuss today? </a:t>
            </a:r>
            <a:endParaRPr lang="en-GB" sz="1400" b="0" i="0" u="none" strike="noStrike" cap="none">
              <a:solidFill>
                <a:srgbClr val="000000"/>
              </a:solidFill>
              <a:latin typeface="Arial"/>
              <a:ea typeface="Arial"/>
              <a:cs typeface="Arial"/>
              <a:sym typeface="Arial"/>
            </a:endParaRPr>
          </a:p>
          <a:p>
            <a:pPr marL="482600" marR="0" lvl="0" indent="-482600" algn="l" rtl="0">
              <a:lnSpc>
                <a:spcPct val="200000"/>
              </a:lnSpc>
              <a:spcBef>
                <a:spcPts val="0"/>
              </a:spcBef>
              <a:spcAft>
                <a:spcPts val="0"/>
              </a:spcAft>
              <a:buClr>
                <a:schemeClr val="dk1"/>
              </a:buClr>
              <a:buSzPts val="2400"/>
              <a:buFont typeface="Merriweather Sans"/>
              <a:buChar char="►"/>
            </a:pPr>
            <a:r>
              <a:rPr lang="en-GB" sz="1800" b="0" i="0" u="none" strike="noStrike" cap="none">
                <a:solidFill>
                  <a:schemeClr val="dk1"/>
                </a:solidFill>
                <a:highlight>
                  <a:srgbClr val="FFFFFF"/>
                </a:highlight>
                <a:latin typeface="Open Sans Light"/>
                <a:ea typeface="Open Sans Light"/>
                <a:cs typeface="Open Sans Light"/>
                <a:sym typeface="Open Sans Light"/>
              </a:rPr>
              <a:t>Do you have any questions about the content?</a:t>
            </a:r>
            <a:endParaRPr lang="en-GB" sz="1400" b="0" i="0" u="none" strike="noStrike" cap="none">
              <a:solidFill>
                <a:srgbClr val="000000"/>
              </a:solidFill>
              <a:latin typeface="Arial"/>
              <a:ea typeface="Arial"/>
              <a:cs typeface="Arial"/>
              <a:sym typeface="Arial"/>
            </a:endParaRPr>
          </a:p>
        </p:txBody>
      </p:sp>
      <p:sp>
        <p:nvSpPr>
          <p:cNvPr id="893" name="Google Shape;893;p10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59</a:t>
            </a:fld>
            <a:endParaRPr dirty="0"/>
          </a:p>
        </p:txBody>
      </p:sp>
      <p:sp>
        <p:nvSpPr>
          <p:cNvPr id="894" name="Google Shape;894;p10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Exercise</a:t>
            </a:r>
            <a:endParaRPr/>
          </a:p>
        </p:txBody>
      </p:sp>
      <p:sp>
        <p:nvSpPr>
          <p:cNvPr id="195" name="Google Shape;195;p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Charismatic Individuals</a:t>
            </a:r>
            <a:endParaRPr lang="en-GB" i="1" dirty="0"/>
          </a:p>
        </p:txBody>
      </p:sp>
      <p:cxnSp>
        <p:nvCxnSpPr>
          <p:cNvPr id="196" name="Google Shape;196;p8"/>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pic>
        <p:nvPicPr>
          <p:cNvPr id="197" name="Google Shape;197;p8" descr="A picture containing person, person, smiling, posing&#10;&#10;Description automatically generated"/>
          <p:cNvPicPr preferRelativeResize="0"/>
          <p:nvPr/>
        </p:nvPicPr>
        <p:blipFill rotWithShape="1">
          <a:blip r:embed="rId3">
            <a:alphaModFix/>
          </a:blip>
          <a:srcRect/>
          <a:stretch/>
        </p:blipFill>
        <p:spPr>
          <a:xfrm>
            <a:off x="7913875" y="-6085"/>
            <a:ext cx="4359628" cy="6572773"/>
          </a:xfrm>
          <a:prstGeom prst="rect">
            <a:avLst/>
          </a:prstGeom>
          <a:noFill/>
          <a:ln>
            <a:noFill/>
          </a:ln>
        </p:spPr>
      </p:pic>
      <p:sp>
        <p:nvSpPr>
          <p:cNvPr id="198" name="Google Shape;198;p8"/>
          <p:cNvSpPr/>
          <p:nvPr/>
        </p:nvSpPr>
        <p:spPr>
          <a:xfrm>
            <a:off x="933450" y="2030666"/>
            <a:ext cx="8648700" cy="80017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GB" sz="1800" b="0" i="0" u="none" strike="noStrike" cap="none" dirty="0">
                <a:solidFill>
                  <a:srgbClr val="000000"/>
                </a:solidFill>
                <a:latin typeface="Open Sans Light"/>
                <a:ea typeface="Open Sans Light"/>
                <a:cs typeface="Open Sans Light"/>
                <a:sym typeface="Open Sans Light"/>
              </a:rPr>
              <a:t>Which charismatic persons do I know? </a:t>
            </a:r>
            <a:endParaRPr lang="en-GB" sz="1800" b="0" i="0" u="none" strike="noStrike" cap="none" dirty="0">
              <a:solidFill>
                <a:schemeClr val="dk1"/>
              </a:solidFill>
              <a:latin typeface="Open Sans Light"/>
              <a:ea typeface="Open Sans Light"/>
              <a:cs typeface="Open Sans Light"/>
              <a:sym typeface="Open Sans Light"/>
            </a:endParaRPr>
          </a:p>
          <a:p>
            <a:pPr marL="285750" marR="0" lvl="0" indent="-285750" algn="l" rtl="0">
              <a:lnSpc>
                <a:spcPct val="100000"/>
              </a:lnSpc>
              <a:spcBef>
                <a:spcPts val="1200"/>
              </a:spcBef>
              <a:spcAft>
                <a:spcPts val="0"/>
              </a:spcAft>
              <a:buClr>
                <a:srgbClr val="000000"/>
              </a:buClr>
              <a:buSzPts val="1400"/>
              <a:buFont typeface="Arial"/>
              <a:buChar char="▶"/>
            </a:pPr>
            <a:r>
              <a:rPr lang="en-GB" sz="1800" b="0" i="0" u="none" strike="noStrike" cap="none" dirty="0">
                <a:solidFill>
                  <a:srgbClr val="000000"/>
                </a:solidFill>
                <a:latin typeface="Open Sans Light"/>
                <a:ea typeface="Open Sans Light"/>
                <a:cs typeface="Open Sans Light"/>
                <a:sym typeface="Open Sans Light"/>
              </a:rPr>
              <a:t>What makes the person charismatic?</a:t>
            </a:r>
            <a:endParaRPr lang="en-GB" sz="1800" b="0" i="0" u="none" strike="noStrike" cap="none" dirty="0">
              <a:solidFill>
                <a:srgbClr val="000000"/>
              </a:solidFill>
              <a:latin typeface="Arial"/>
              <a:ea typeface="Arial"/>
              <a:cs typeface="Arial"/>
              <a:sym typeface="Arial"/>
            </a:endParaRPr>
          </a:p>
        </p:txBody>
      </p:sp>
      <p:sp>
        <p:nvSpPr>
          <p:cNvPr id="199" name="Google Shape;199;p8"/>
          <p:cNvSpPr/>
          <p:nvPr/>
        </p:nvSpPr>
        <p:spPr>
          <a:xfrm>
            <a:off x="998450" y="3812766"/>
            <a:ext cx="5972505" cy="1392600"/>
          </a:xfrm>
          <a:prstGeom prst="rect">
            <a:avLst/>
          </a:prstGeom>
          <a:noFill/>
          <a:ln>
            <a:noFill/>
          </a:ln>
        </p:spPr>
        <p:txBody>
          <a:bodyPr spcFirstLastPara="1" wrap="square" lIns="91425" tIns="45700" rIns="91425" bIns="45700" anchor="t" anchorCtr="0">
            <a:noAutofit/>
          </a:bodyPr>
          <a:lstStyle/>
          <a:p>
            <a:pPr>
              <a:spcBef>
                <a:spcPts val="1200"/>
              </a:spcBef>
              <a:buSzPts val="1400"/>
            </a:pPr>
            <a:r>
              <a:rPr lang="en-GB" sz="1600" b="0" i="1" u="none" strike="noStrike" cap="none" dirty="0">
                <a:solidFill>
                  <a:schemeClr val="dk1"/>
                </a:solidFill>
                <a:latin typeface="Open Sans SemiBold"/>
                <a:ea typeface="Open Sans SemiBold"/>
                <a:cs typeface="Open Sans SemiBold"/>
                <a:sym typeface="Open Sans SemiBold"/>
              </a:rPr>
              <a:t>Create a flipchart with the following information in collaboration with your table group: </a:t>
            </a:r>
            <a:endParaRPr lang="en-GB" sz="1600" b="0" i="0" u="none" strike="noStrike" cap="none" dirty="0">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r>
              <a:rPr lang="en-GB" sz="1600" b="0" i="0" u="none" strike="noStrike" cap="none" dirty="0">
                <a:solidFill>
                  <a:schemeClr val="dk1"/>
                </a:solidFill>
                <a:latin typeface="Open Sans Light"/>
                <a:ea typeface="Open Sans Light"/>
                <a:cs typeface="Open Sans Light"/>
                <a:sym typeface="Open Sans Light"/>
              </a:rPr>
              <a:t>Name</a:t>
            </a:r>
            <a:r>
              <a:rPr lang="en-GB" sz="1600" dirty="0">
                <a:solidFill>
                  <a:schemeClr val="dk1"/>
                </a:solidFill>
                <a:latin typeface="Open Sans Light"/>
                <a:ea typeface="Open Sans Light"/>
                <a:cs typeface="Open Sans Light"/>
                <a:sym typeface="Open Sans Light"/>
              </a:rPr>
              <a:t>, k</a:t>
            </a:r>
            <a:r>
              <a:rPr lang="en-GB" sz="1600" b="0" i="0" u="none" strike="noStrike" cap="none" dirty="0">
                <a:solidFill>
                  <a:schemeClr val="dk1"/>
                </a:solidFill>
                <a:latin typeface="Open Sans Light"/>
                <a:ea typeface="Open Sans Light"/>
                <a:cs typeface="Open Sans Light"/>
                <a:sym typeface="Open Sans Light"/>
              </a:rPr>
              <a:t>ey qualities that make the person charismatic</a:t>
            </a:r>
            <a:endParaRPr lang="en-GB" sz="1600" b="0" i="0" u="none" strike="noStrike" cap="none" dirty="0">
              <a:solidFill>
                <a:srgbClr val="000000"/>
              </a:solidFill>
              <a:latin typeface="Arial"/>
              <a:ea typeface="Arial"/>
              <a:cs typeface="Arial"/>
              <a:sym typeface="Arial"/>
            </a:endParaRPr>
          </a:p>
        </p:txBody>
      </p:sp>
      <p:sp>
        <p:nvSpPr>
          <p:cNvPr id="200" name="Google Shape;200;p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a:t>
            </a:fld>
            <a:endParaRPr dirty="0"/>
          </a:p>
        </p:txBody>
      </p:sp>
      <p:sp>
        <p:nvSpPr>
          <p:cNvPr id="201" name="Google Shape;201;p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58"/>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901" name="Google Shape;901;p58"/>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02" name="Google Shape;902;p58"/>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903" name="Google Shape;903;p58"/>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904" name="Google Shape;904;p58"/>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Feedback</a:t>
            </a:r>
            <a:endParaRPr>
              <a:latin typeface="Open Sans Light"/>
              <a:ea typeface="Open Sans Light"/>
              <a:cs typeface="Open Sans Light"/>
              <a:sym typeface="Open Sans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5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Your Feedback</a:t>
            </a:r>
            <a:endParaRPr/>
          </a:p>
        </p:txBody>
      </p:sp>
      <p:sp>
        <p:nvSpPr>
          <p:cNvPr id="910" name="Google Shape;910;p59"/>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Five-Finger-Feedback</a:t>
            </a:r>
            <a:endParaRPr i="1" dirty="0"/>
          </a:p>
        </p:txBody>
      </p:sp>
      <p:cxnSp>
        <p:nvCxnSpPr>
          <p:cNvPr id="911" name="Google Shape;911;p59"/>
          <p:cNvCxnSpPr/>
          <p:nvPr/>
        </p:nvCxnSpPr>
        <p:spPr>
          <a:xfrm>
            <a:off x="435006" y="1100829"/>
            <a:ext cx="9874405" cy="2678"/>
          </a:xfrm>
          <a:prstGeom prst="straightConnector1">
            <a:avLst/>
          </a:prstGeom>
          <a:noFill/>
          <a:ln w="9525" cap="flat" cmpd="sng">
            <a:solidFill>
              <a:schemeClr val="dk1"/>
            </a:solidFill>
            <a:prstDash val="solid"/>
            <a:miter lim="800000"/>
            <a:headEnd type="none" w="sm" len="sm"/>
            <a:tailEnd type="none" w="sm" len="sm"/>
          </a:ln>
        </p:spPr>
      </p:cxnSp>
      <p:pic>
        <p:nvPicPr>
          <p:cNvPr id="912" name="Google Shape;912;p59"/>
          <p:cNvPicPr preferRelativeResize="0"/>
          <p:nvPr/>
        </p:nvPicPr>
        <p:blipFill rotWithShape="1">
          <a:blip r:embed="rId3">
            <a:alphaModFix/>
          </a:blip>
          <a:srcRect/>
          <a:stretch/>
        </p:blipFill>
        <p:spPr>
          <a:xfrm>
            <a:off x="3025716" y="1504081"/>
            <a:ext cx="5717433" cy="4298182"/>
          </a:xfrm>
          <a:prstGeom prst="rect">
            <a:avLst/>
          </a:prstGeom>
          <a:noFill/>
          <a:ln>
            <a:noFill/>
          </a:ln>
        </p:spPr>
      </p:pic>
      <p:sp>
        <p:nvSpPr>
          <p:cNvPr id="913" name="Google Shape;913;p59"/>
          <p:cNvSpPr txBox="1"/>
          <p:nvPr/>
        </p:nvSpPr>
        <p:spPr>
          <a:xfrm>
            <a:off x="7416800" y="4648200"/>
            <a:ext cx="91440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Praise</a:t>
            </a:r>
            <a:endParaRPr sz="1400" b="0" i="0" u="none" strike="noStrike" cap="none" dirty="0">
              <a:solidFill>
                <a:srgbClr val="000000"/>
              </a:solidFill>
              <a:latin typeface="Arial"/>
              <a:ea typeface="Arial"/>
              <a:cs typeface="Arial"/>
              <a:sym typeface="Arial"/>
            </a:endParaRPr>
          </a:p>
        </p:txBody>
      </p:sp>
      <p:sp>
        <p:nvSpPr>
          <p:cNvPr id="914" name="Google Shape;914;p59"/>
          <p:cNvSpPr txBox="1"/>
          <p:nvPr/>
        </p:nvSpPr>
        <p:spPr>
          <a:xfrm>
            <a:off x="6705600" y="2768363"/>
            <a:ext cx="121920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Remarkable</a:t>
            </a:r>
            <a:endParaRPr sz="1400" b="0" i="0" u="none" strike="noStrike" cap="none" dirty="0">
              <a:solidFill>
                <a:srgbClr val="000000"/>
              </a:solidFill>
              <a:latin typeface="Arial"/>
              <a:ea typeface="Arial"/>
              <a:cs typeface="Arial"/>
              <a:sym typeface="Arial"/>
            </a:endParaRPr>
          </a:p>
        </p:txBody>
      </p:sp>
      <p:sp>
        <p:nvSpPr>
          <p:cNvPr id="915" name="Google Shape;915;p59"/>
          <p:cNvSpPr txBox="1"/>
          <p:nvPr/>
        </p:nvSpPr>
        <p:spPr>
          <a:xfrm>
            <a:off x="5372208" y="2349263"/>
            <a:ext cx="965092"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Criticism</a:t>
            </a:r>
            <a:endParaRPr sz="1400" b="0" i="0" u="none" strike="noStrike" cap="none" dirty="0">
              <a:solidFill>
                <a:srgbClr val="000000"/>
              </a:solidFill>
              <a:latin typeface="Arial"/>
              <a:ea typeface="Arial"/>
              <a:cs typeface="Arial"/>
              <a:sym typeface="Arial"/>
            </a:endParaRPr>
          </a:p>
        </p:txBody>
      </p:sp>
      <p:sp>
        <p:nvSpPr>
          <p:cNvPr id="916" name="Google Shape;916;p59"/>
          <p:cNvSpPr txBox="1"/>
          <p:nvPr/>
        </p:nvSpPr>
        <p:spPr>
          <a:xfrm>
            <a:off x="3251200" y="3834925"/>
            <a:ext cx="127000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Falling</a:t>
            </a:r>
            <a:r>
              <a:rPr lang="de-DE" sz="14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short</a:t>
            </a:r>
            <a:endParaRPr sz="1400" b="0" i="0" u="none" strike="noStrike" cap="none" dirty="0">
              <a:solidFill>
                <a:srgbClr val="000000"/>
              </a:solidFill>
              <a:latin typeface="Arial"/>
              <a:ea typeface="Arial"/>
              <a:cs typeface="Arial"/>
              <a:sym typeface="Arial"/>
            </a:endParaRPr>
          </a:p>
        </p:txBody>
      </p:sp>
      <p:sp>
        <p:nvSpPr>
          <p:cNvPr id="917" name="Google Shape;917;p59"/>
          <p:cNvSpPr txBox="1"/>
          <p:nvPr/>
        </p:nvSpPr>
        <p:spPr>
          <a:xfrm>
            <a:off x="3975154" y="2669503"/>
            <a:ext cx="965092"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Feelings</a:t>
            </a:r>
            <a:endParaRPr sz="1400" b="0" i="0" u="none" strike="noStrike" cap="none" dirty="0">
              <a:solidFill>
                <a:srgbClr val="000000"/>
              </a:solidFill>
              <a:latin typeface="Arial"/>
              <a:ea typeface="Arial"/>
              <a:cs typeface="Arial"/>
              <a:sym typeface="Arial"/>
            </a:endParaRPr>
          </a:p>
        </p:txBody>
      </p:sp>
      <p:sp>
        <p:nvSpPr>
          <p:cNvPr id="918" name="Google Shape;918;p59"/>
          <p:cNvSpPr/>
          <p:nvPr/>
        </p:nvSpPr>
        <p:spPr>
          <a:xfrm>
            <a:off x="4711700" y="1612900"/>
            <a:ext cx="2552700" cy="20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9" name="Google Shape;919;p59"/>
          <p:cNvSpPr txBox="1"/>
          <p:nvPr/>
        </p:nvSpPr>
        <p:spPr>
          <a:xfrm>
            <a:off x="5291743" y="1546921"/>
            <a:ext cx="1608514" cy="30773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Feedback</a:t>
            </a:r>
            <a:endParaRPr sz="1400" b="0" i="0" u="none" strike="noStrike" cap="none" dirty="0">
              <a:solidFill>
                <a:srgbClr val="000000"/>
              </a:solidFill>
              <a:latin typeface="Arial"/>
              <a:ea typeface="Arial"/>
              <a:cs typeface="Arial"/>
              <a:sym typeface="Arial"/>
            </a:endParaRPr>
          </a:p>
        </p:txBody>
      </p:sp>
      <p:sp>
        <p:nvSpPr>
          <p:cNvPr id="920" name="Google Shape;920;p5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61</a:t>
            </a:fld>
            <a:endParaRPr dirty="0"/>
          </a:p>
        </p:txBody>
      </p:sp>
      <p:sp>
        <p:nvSpPr>
          <p:cNvPr id="921" name="Google Shape;921;p5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0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Agenda</a:t>
            </a:r>
            <a:endParaRPr/>
          </a:p>
        </p:txBody>
      </p:sp>
      <p:sp>
        <p:nvSpPr>
          <p:cNvPr id="927" name="Google Shape;927;p10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Day 2</a:t>
            </a:r>
            <a:endParaRPr i="1" dirty="0"/>
          </a:p>
        </p:txBody>
      </p:sp>
      <p:cxnSp>
        <p:nvCxnSpPr>
          <p:cNvPr id="928" name="Google Shape;928;p106"/>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grpSp>
        <p:nvGrpSpPr>
          <p:cNvPr id="929" name="Google Shape;929;p106"/>
          <p:cNvGrpSpPr/>
          <p:nvPr/>
        </p:nvGrpSpPr>
        <p:grpSpPr>
          <a:xfrm>
            <a:off x="893284" y="1627234"/>
            <a:ext cx="364965" cy="364965"/>
            <a:chOff x="1143338" y="1562886"/>
            <a:chExt cx="714707" cy="714707"/>
          </a:xfrm>
        </p:grpSpPr>
        <p:sp>
          <p:nvSpPr>
            <p:cNvPr id="930" name="Google Shape;930;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31" name="Google Shape;931;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932" name="Google Shape;932;p106"/>
          <p:cNvGrpSpPr/>
          <p:nvPr/>
        </p:nvGrpSpPr>
        <p:grpSpPr>
          <a:xfrm>
            <a:off x="921049" y="2518817"/>
            <a:ext cx="364965" cy="364965"/>
            <a:chOff x="1143338" y="1562886"/>
            <a:chExt cx="714707" cy="714707"/>
          </a:xfrm>
        </p:grpSpPr>
        <p:sp>
          <p:nvSpPr>
            <p:cNvPr id="933" name="Google Shape;933;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34" name="Google Shape;934;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935" name="Google Shape;935;p106"/>
          <p:cNvGrpSpPr/>
          <p:nvPr/>
        </p:nvGrpSpPr>
        <p:grpSpPr>
          <a:xfrm>
            <a:off x="921048" y="3354094"/>
            <a:ext cx="364965" cy="364965"/>
            <a:chOff x="1143338" y="1562886"/>
            <a:chExt cx="714707" cy="714707"/>
          </a:xfrm>
        </p:grpSpPr>
        <p:sp>
          <p:nvSpPr>
            <p:cNvPr id="936" name="Google Shape;936;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37" name="Google Shape;937;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938" name="Google Shape;938;p106"/>
          <p:cNvGrpSpPr/>
          <p:nvPr/>
        </p:nvGrpSpPr>
        <p:grpSpPr>
          <a:xfrm>
            <a:off x="921047" y="4192289"/>
            <a:ext cx="364965" cy="364965"/>
            <a:chOff x="1143338" y="1562886"/>
            <a:chExt cx="714707" cy="714707"/>
          </a:xfrm>
        </p:grpSpPr>
        <p:sp>
          <p:nvSpPr>
            <p:cNvPr id="939" name="Google Shape;939;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40" name="Google Shape;940;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941" name="Google Shape;941;p106"/>
          <p:cNvGrpSpPr/>
          <p:nvPr/>
        </p:nvGrpSpPr>
        <p:grpSpPr>
          <a:xfrm>
            <a:off x="947890" y="4974148"/>
            <a:ext cx="364965" cy="364965"/>
            <a:chOff x="1143338" y="1562886"/>
            <a:chExt cx="714707" cy="714707"/>
          </a:xfrm>
        </p:grpSpPr>
        <p:sp>
          <p:nvSpPr>
            <p:cNvPr id="942" name="Google Shape;942;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43" name="Google Shape;943;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944" name="Google Shape;944;p106"/>
          <p:cNvSpPr txBox="1"/>
          <p:nvPr/>
        </p:nvSpPr>
        <p:spPr>
          <a:xfrm>
            <a:off x="1645920" y="1662066"/>
            <a:ext cx="507760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What insights were you able to take away from yesterday?</a:t>
            </a:r>
            <a:endParaRPr sz="1400" b="0" i="0" u="none" strike="noStrike" cap="none">
              <a:solidFill>
                <a:srgbClr val="000000"/>
              </a:solidFill>
              <a:latin typeface="Arial"/>
              <a:ea typeface="Arial"/>
              <a:cs typeface="Arial"/>
              <a:sym typeface="Arial"/>
            </a:endParaRPr>
          </a:p>
        </p:txBody>
      </p:sp>
      <p:sp>
        <p:nvSpPr>
          <p:cNvPr id="945" name="Google Shape;945;p106"/>
          <p:cNvSpPr txBox="1"/>
          <p:nvPr/>
        </p:nvSpPr>
        <p:spPr>
          <a:xfrm>
            <a:off x="1645919" y="2496753"/>
            <a:ext cx="445008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Who are you? What do you stand for? - </a:t>
            </a:r>
            <a:r>
              <a:rPr lang="de-DE" sz="1600" b="0" i="1" u="none" strike="noStrike" cap="none">
                <a:solidFill>
                  <a:schemeClr val="dk1"/>
                </a:solidFill>
                <a:latin typeface="Open Sans SemiBold"/>
                <a:ea typeface="Open Sans SemiBold"/>
                <a:cs typeface="Open Sans SemiBold"/>
                <a:sym typeface="Open Sans SemiBold"/>
              </a:rPr>
              <a:t>Your personal canvas</a:t>
            </a:r>
            <a:endParaRPr sz="1400" b="0" i="0" u="none" strike="noStrike" cap="none">
              <a:solidFill>
                <a:srgbClr val="000000"/>
              </a:solidFill>
              <a:latin typeface="Arial"/>
              <a:ea typeface="Arial"/>
              <a:cs typeface="Arial"/>
              <a:sym typeface="Arial"/>
            </a:endParaRPr>
          </a:p>
        </p:txBody>
      </p:sp>
      <p:sp>
        <p:nvSpPr>
          <p:cNvPr id="946" name="Google Shape;946;p106"/>
          <p:cNvSpPr txBox="1"/>
          <p:nvPr/>
        </p:nvSpPr>
        <p:spPr>
          <a:xfrm>
            <a:off x="1645918" y="3248891"/>
            <a:ext cx="507760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How to truly understand your counterpart with the Empathy Canvas</a:t>
            </a:r>
            <a:endParaRPr sz="1400" b="0" i="0" u="none" strike="noStrike" cap="none">
              <a:solidFill>
                <a:srgbClr val="000000"/>
              </a:solidFill>
              <a:latin typeface="Arial"/>
              <a:ea typeface="Arial"/>
              <a:cs typeface="Arial"/>
              <a:sym typeface="Arial"/>
            </a:endParaRPr>
          </a:p>
        </p:txBody>
      </p:sp>
      <p:sp>
        <p:nvSpPr>
          <p:cNvPr id="947" name="Google Shape;947;p106"/>
          <p:cNvSpPr txBox="1"/>
          <p:nvPr/>
        </p:nvSpPr>
        <p:spPr>
          <a:xfrm>
            <a:off x="1645918" y="4984313"/>
            <a:ext cx="533579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Feedback &amp; Conclusion</a:t>
            </a:r>
            <a:endParaRPr sz="1400" b="0" i="0" u="none" strike="noStrike" cap="none">
              <a:solidFill>
                <a:srgbClr val="000000"/>
              </a:solidFill>
              <a:latin typeface="Arial"/>
              <a:ea typeface="Arial"/>
              <a:cs typeface="Arial"/>
              <a:sym typeface="Arial"/>
            </a:endParaRPr>
          </a:p>
        </p:txBody>
      </p:sp>
      <p:pic>
        <p:nvPicPr>
          <p:cNvPr id="948" name="Google Shape;948;p106"/>
          <p:cNvPicPr preferRelativeResize="0"/>
          <p:nvPr/>
        </p:nvPicPr>
        <p:blipFill rotWithShape="1">
          <a:blip r:embed="rId3">
            <a:alphaModFix/>
          </a:blip>
          <a:srcRect l="1537" t="5009" r="41074" b="32"/>
          <a:stretch/>
        </p:blipFill>
        <p:spPr>
          <a:xfrm>
            <a:off x="8625866" y="0"/>
            <a:ext cx="3566134" cy="6582313"/>
          </a:xfrm>
          <a:prstGeom prst="rect">
            <a:avLst/>
          </a:prstGeom>
          <a:solidFill>
            <a:schemeClr val="dk2"/>
          </a:solidFill>
          <a:ln>
            <a:noFill/>
          </a:ln>
        </p:spPr>
      </p:pic>
      <p:sp>
        <p:nvSpPr>
          <p:cNvPr id="949" name="Google Shape;949;p106"/>
          <p:cNvSpPr txBox="1"/>
          <p:nvPr/>
        </p:nvSpPr>
        <p:spPr>
          <a:xfrm>
            <a:off x="1645918" y="3971764"/>
            <a:ext cx="507760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Let the Magic happen!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b="0" i="1" u="none" strike="noStrike" cap="none">
                <a:solidFill>
                  <a:schemeClr val="dk1"/>
                </a:solidFill>
                <a:latin typeface="Open Sans SemiBold"/>
                <a:ea typeface="Open Sans SemiBold"/>
                <a:cs typeface="Open Sans SemiBold"/>
                <a:sym typeface="Open Sans SemiBold"/>
              </a:rPr>
              <a:t>Your motivational speech from yesterday - now even more charismatic!</a:t>
            </a:r>
            <a:endParaRPr sz="1600" b="1" i="0" u="none" strike="noStrike" cap="none">
              <a:solidFill>
                <a:schemeClr val="dk1"/>
              </a:solidFill>
              <a:latin typeface="Open Sans ExtraBold"/>
              <a:ea typeface="Open Sans ExtraBold"/>
              <a:cs typeface="Open Sans ExtraBold"/>
              <a:sym typeface="Open Sans ExtraBold"/>
            </a:endParaRPr>
          </a:p>
        </p:txBody>
      </p:sp>
      <p:sp>
        <p:nvSpPr>
          <p:cNvPr id="950" name="Google Shape;950;p106"/>
          <p:cNvSpPr/>
          <p:nvPr/>
        </p:nvSpPr>
        <p:spPr>
          <a:xfrm>
            <a:off x="8625862" y="-1"/>
            <a:ext cx="3566137"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51" name="Google Shape;951;p106"/>
          <p:cNvSpPr txBox="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CC BY 3.0 DE - Clara Seif </a:t>
            </a:r>
            <a:r>
              <a:rPr lang="de-DE"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el</a:t>
            </a: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Dahan</a:t>
            </a: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Helena </a:t>
            </a:r>
            <a:r>
              <a:rPr lang="de-DE"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Hüster</a:t>
            </a: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Rafael Wilms, Stefanie Krügl, Ralf </a:t>
            </a:r>
            <a:r>
              <a:rPr lang="de-DE"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Lanwehr</a:t>
            </a:r>
            <a:endParaRPr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952" name="Google Shape;952;p10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62</a:t>
            </a:fld>
            <a:endParaRPr dirty="0"/>
          </a:p>
        </p:txBody>
      </p:sp>
      <p:sp>
        <p:nvSpPr>
          <p:cNvPr id="953" name="Google Shape;953;p10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6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Input &amp; Exercise:</a:t>
            </a:r>
            <a:endParaRPr/>
          </a:p>
        </p:txBody>
      </p:sp>
      <p:sp>
        <p:nvSpPr>
          <p:cNvPr id="959" name="Google Shape;959;p6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Developing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clear</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personal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attitude</a:t>
            </a:r>
            <a:endParaRPr i="1" dirty="0"/>
          </a:p>
        </p:txBody>
      </p:sp>
      <p:pic>
        <p:nvPicPr>
          <p:cNvPr id="960" name="Google Shape;960;p62"/>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961" name="Google Shape;961;p62"/>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962" name="Google Shape;962;p62"/>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Open Sans Light"/>
              <a:ea typeface="Open Sans Light"/>
              <a:cs typeface="Open Sans Light"/>
              <a:sym typeface="Open Sans Light"/>
            </a:endParaRPr>
          </a:p>
        </p:txBody>
      </p:sp>
      <p:sp>
        <p:nvSpPr>
          <p:cNvPr id="963" name="Google Shape;963;p62"/>
          <p:cNvSpPr txBox="1"/>
          <p:nvPr/>
        </p:nvSpPr>
        <p:spPr>
          <a:xfrm>
            <a:off x="82349" y="1383250"/>
            <a:ext cx="6559751" cy="2641933"/>
          </a:xfrm>
          <a:prstGeom prst="rect">
            <a:avLst/>
          </a:prstGeom>
          <a:noFill/>
          <a:ln>
            <a:noFill/>
          </a:ln>
        </p:spPr>
        <p:txBody>
          <a:bodyPr spcFirstLastPara="1" wrap="square" lIns="91425" tIns="45700" rIns="91425" bIns="45700" anchor="t" anchorCtr="0">
            <a:noAutofit/>
          </a:bodyPr>
          <a:lstStyle/>
          <a:p>
            <a:pPr marL="457200" marR="0" lvl="0" indent="0" algn="l" rtl="0">
              <a:lnSpc>
                <a:spcPct val="90000"/>
              </a:lnSpc>
              <a:spcBef>
                <a:spcPts val="1000"/>
              </a:spcBef>
              <a:spcAft>
                <a:spcPts val="0"/>
              </a:spcAft>
              <a:buClr>
                <a:srgbClr val="000000"/>
              </a:buClr>
              <a:buSzPts val="1600"/>
              <a:buFont typeface="Arial"/>
              <a:buNone/>
            </a:pPr>
            <a:r>
              <a:rPr lang="de-DE" sz="1600" dirty="0" err="1">
                <a:solidFill>
                  <a:schemeClr val="dk1"/>
                </a:solidFill>
                <a:latin typeface="Open Sans SemiBold"/>
                <a:ea typeface="Open Sans SemiBold"/>
                <a:cs typeface="Open Sans SemiBold"/>
                <a:sym typeface="Open Sans SemiBold"/>
              </a:rPr>
              <a:t>D</a:t>
            </a:r>
            <a:r>
              <a:rPr lang="de-DE" sz="1600" b="0" i="0" u="none" strike="noStrike" cap="none" dirty="0" err="1">
                <a:solidFill>
                  <a:schemeClr val="dk1"/>
                </a:solidFill>
                <a:latin typeface="Open Sans SemiBold"/>
                <a:ea typeface="Open Sans SemiBold"/>
                <a:cs typeface="Open Sans SemiBold"/>
                <a:sym typeface="Open Sans SemiBold"/>
              </a:rPr>
              <a:t>evelop</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your</a:t>
            </a:r>
            <a:r>
              <a:rPr lang="de-DE" sz="1600" b="0" i="0" u="none" strike="noStrike" cap="none" dirty="0">
                <a:solidFill>
                  <a:schemeClr val="dk1"/>
                </a:solidFill>
                <a:latin typeface="Open Sans SemiBold"/>
                <a:ea typeface="Open Sans SemiBold"/>
                <a:cs typeface="Open Sans SemiBold"/>
                <a:sym typeface="Open Sans SemiBold"/>
              </a:rPr>
              <a:t> own </a:t>
            </a:r>
            <a:r>
              <a:rPr lang="de-DE" sz="1600" b="0" i="0" u="none" strike="noStrike" cap="none" dirty="0" err="1">
                <a:solidFill>
                  <a:schemeClr val="dk1"/>
                </a:solidFill>
                <a:latin typeface="Open Sans SemiBold"/>
                <a:ea typeface="Open Sans SemiBold"/>
                <a:cs typeface="Open Sans SemiBold"/>
                <a:sym typeface="Open Sans SemiBold"/>
              </a:rPr>
              <a:t>personality</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canvas</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which</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you</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can</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present</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to</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your</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groups</a:t>
            </a:r>
            <a:r>
              <a:rPr lang="de-DE" sz="1600" b="0" i="0" u="none" strike="noStrike" cap="none" dirty="0">
                <a:solidFill>
                  <a:schemeClr val="dk1"/>
                </a:solidFill>
                <a:latin typeface="Open Sans SemiBold"/>
                <a:ea typeface="Open Sans SemiBold"/>
                <a:cs typeface="Open Sans SemiBold"/>
                <a:sym typeface="Open Sans SemiBold"/>
              </a:rPr>
              <a:t> in </a:t>
            </a:r>
            <a:r>
              <a:rPr lang="de-DE" sz="1600" b="0" i="0" u="none" strike="noStrike" cap="none" dirty="0" err="1">
                <a:solidFill>
                  <a:schemeClr val="dk1"/>
                </a:solidFill>
                <a:latin typeface="Open Sans SemiBold"/>
                <a:ea typeface="Open Sans SemiBold"/>
                <a:cs typeface="Open Sans SemiBold"/>
                <a:sym typeface="Open Sans SemiBold"/>
              </a:rPr>
              <a:t>the</a:t>
            </a:r>
            <a:r>
              <a:rPr lang="de-DE" sz="1600" b="0" i="0" u="none" strike="noStrike" cap="none" dirty="0">
                <a:solidFill>
                  <a:schemeClr val="dk1"/>
                </a:solidFill>
                <a:latin typeface="Open Sans SemiBold"/>
                <a:ea typeface="Open Sans SemiBold"/>
                <a:cs typeface="Open Sans SemiBold"/>
                <a:sym typeface="Open Sans SemiBold"/>
              </a:rPr>
              <a:t> end.</a:t>
            </a:r>
            <a:endParaRPr sz="1400" b="0" i="0" u="none" strike="noStrike" cap="none" dirty="0">
              <a:solidFill>
                <a:srgbClr val="000000"/>
              </a:solidFill>
              <a:latin typeface="Arial"/>
              <a:ea typeface="Arial"/>
              <a:cs typeface="Arial"/>
              <a:sym typeface="Arial"/>
            </a:endParaRPr>
          </a:p>
          <a:p>
            <a:pPr marL="457200" marR="0" lvl="0" indent="0" algn="l" rtl="0">
              <a:lnSpc>
                <a:spcPct val="90000"/>
              </a:lnSpc>
              <a:spcBef>
                <a:spcPts val="1000"/>
              </a:spcBef>
              <a:spcAft>
                <a:spcPts val="0"/>
              </a:spcAft>
              <a:buClr>
                <a:schemeClr val="dk1"/>
              </a:buClr>
              <a:buSzPts val="1400"/>
              <a:buFont typeface="Open Sans Light"/>
              <a:buNone/>
            </a:pPr>
            <a:endParaRPr sz="1600" b="0" i="0" u="none" strike="noStrike" cap="none" dirty="0">
              <a:solidFill>
                <a:schemeClr val="dk1"/>
              </a:solidFill>
              <a:latin typeface="Open Sans Light"/>
              <a:ea typeface="Open Sans Light"/>
              <a:cs typeface="Open Sans Light"/>
              <a:sym typeface="Open Sans Light"/>
            </a:endParaRPr>
          </a:p>
          <a:p>
            <a:pPr marL="457200" marR="0" lvl="0" indent="0" algn="l" rtl="0">
              <a:lnSpc>
                <a:spcPct val="90000"/>
              </a:lnSpc>
              <a:spcBef>
                <a:spcPts val="1000"/>
              </a:spcBef>
              <a:spcAft>
                <a:spcPts val="0"/>
              </a:spcAft>
              <a:buClr>
                <a:schemeClr val="dk1"/>
              </a:buClr>
              <a:buSzPts val="1400"/>
              <a:buFont typeface="Open Sans SemiBold"/>
              <a:buNone/>
            </a:pPr>
            <a:r>
              <a:rPr lang="de-DE" sz="1600" b="0" i="1" u="none" strike="noStrike" cap="none" dirty="0" err="1">
                <a:solidFill>
                  <a:schemeClr val="dk1"/>
                </a:solidFill>
                <a:latin typeface="Open Sans SemiBold"/>
                <a:ea typeface="Open Sans SemiBold"/>
                <a:cs typeface="Open Sans SemiBold"/>
                <a:sym typeface="Open Sans SemiBold"/>
              </a:rPr>
              <a:t>Steps</a:t>
            </a:r>
            <a:r>
              <a:rPr lang="de-DE" sz="1600" b="0" i="1" u="none" strike="noStrike" cap="none" dirty="0">
                <a:solidFill>
                  <a:schemeClr val="dk1"/>
                </a:solidFill>
                <a:latin typeface="Open Sans SemiBold"/>
                <a:ea typeface="Open Sans SemiBold"/>
                <a:cs typeface="Open Sans SemiBold"/>
                <a:sym typeface="Open Sans SemiBold"/>
              </a:rPr>
              <a:t>:</a:t>
            </a:r>
            <a:endParaRPr sz="1400" b="0" i="0" u="none" strike="noStrike" cap="none" dirty="0">
              <a:solidFill>
                <a:srgbClr val="000000"/>
              </a:solidFill>
              <a:latin typeface="Arial"/>
              <a:ea typeface="Arial"/>
              <a:cs typeface="Arial"/>
              <a:sym typeface="Arial"/>
            </a:endParaRPr>
          </a:p>
          <a:p>
            <a:pPr marL="965200" marR="0" lvl="0" indent="-342900" algn="l" rtl="0">
              <a:lnSpc>
                <a:spcPct val="90000"/>
              </a:lnSpc>
              <a:spcBef>
                <a:spcPts val="1000"/>
              </a:spcBef>
              <a:spcAft>
                <a:spcPts val="0"/>
              </a:spcAft>
              <a:buClr>
                <a:srgbClr val="002060"/>
              </a:buClr>
              <a:buSzPts val="1666"/>
              <a:buFont typeface="Open Sans ExtraBold"/>
              <a:buAutoNum type="arabicPeriod"/>
            </a:pPr>
            <a:r>
              <a:rPr lang="de-DE" sz="1600" b="0" i="0" u="none" strike="noStrike" cap="none" dirty="0" err="1">
                <a:solidFill>
                  <a:schemeClr val="dk1"/>
                </a:solidFill>
                <a:highlight>
                  <a:srgbClr val="FFFFFF"/>
                </a:highlight>
                <a:latin typeface="Open Sans Light"/>
                <a:ea typeface="Open Sans Light"/>
                <a:cs typeface="Open Sans Light"/>
                <a:sym typeface="Open Sans Light"/>
              </a:rPr>
              <a:t>Define</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your</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values</a:t>
            </a:r>
            <a:r>
              <a:rPr lang="de-DE" sz="1600" b="0" i="0" u="none" strike="noStrike" cap="none" dirty="0">
                <a:solidFill>
                  <a:schemeClr val="dk1"/>
                </a:solidFill>
                <a:highlight>
                  <a:srgbClr val="FFFFFF"/>
                </a:highlight>
                <a:latin typeface="Open Sans Light"/>
                <a:ea typeface="Open Sans Light"/>
                <a:cs typeface="Open Sans Light"/>
                <a:sym typeface="Open Sans Light"/>
              </a:rPr>
              <a:t> +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passions</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965200" marR="0" lvl="0" indent="-342900" algn="l" rtl="0">
              <a:lnSpc>
                <a:spcPct val="90000"/>
              </a:lnSpc>
              <a:spcBef>
                <a:spcPts val="1000"/>
              </a:spcBef>
              <a:spcAft>
                <a:spcPts val="0"/>
              </a:spcAft>
              <a:buClr>
                <a:srgbClr val="002060"/>
              </a:buClr>
              <a:buSzPts val="1666"/>
              <a:buFont typeface="Open Sans ExtraBold"/>
              <a:buAutoNum type="arabicPeriod"/>
            </a:pPr>
            <a:r>
              <a:rPr lang="de-DE" sz="1600" b="0" i="0" u="none" strike="noStrike" cap="none" dirty="0" err="1">
                <a:solidFill>
                  <a:schemeClr val="dk1"/>
                </a:solidFill>
                <a:highlight>
                  <a:srgbClr val="FFFFFF"/>
                </a:highlight>
                <a:latin typeface="Open Sans Light"/>
                <a:ea typeface="Open Sans Light"/>
                <a:cs typeface="Open Sans Light"/>
                <a:sym typeface="Open Sans Light"/>
              </a:rPr>
              <a:t>Define</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your</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impact</a:t>
            </a:r>
            <a:r>
              <a:rPr lang="de-DE" sz="1600" b="0" i="0" u="none" strike="noStrike" cap="none" dirty="0">
                <a:solidFill>
                  <a:schemeClr val="dk1"/>
                </a:solidFill>
                <a:highlight>
                  <a:srgbClr val="FFFFFF"/>
                </a:highlight>
                <a:latin typeface="Open Sans Light"/>
                <a:ea typeface="Open Sans Light"/>
                <a:cs typeface="Open Sans Light"/>
                <a:sym typeface="Open Sans Light"/>
              </a:rPr>
              <a:t> +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vision</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965200" marR="0" lvl="0" indent="-342900" algn="l" rtl="0">
              <a:lnSpc>
                <a:spcPct val="90000"/>
              </a:lnSpc>
              <a:spcBef>
                <a:spcPts val="1000"/>
              </a:spcBef>
              <a:spcAft>
                <a:spcPts val="0"/>
              </a:spcAft>
              <a:buClr>
                <a:srgbClr val="002060"/>
              </a:buClr>
              <a:buSzPts val="1666"/>
              <a:buFont typeface="Open Sans ExtraBold"/>
              <a:buAutoNum type="arabicPeriod"/>
            </a:pPr>
            <a:r>
              <a:rPr lang="de-DE" sz="1600" b="0" i="0" u="none" strike="noStrike" cap="none" dirty="0" err="1">
                <a:solidFill>
                  <a:schemeClr val="dk1"/>
                </a:solidFill>
                <a:highlight>
                  <a:srgbClr val="FFFFFF"/>
                </a:highlight>
                <a:latin typeface="Open Sans Light"/>
                <a:ea typeface="Open Sans Light"/>
                <a:cs typeface="Open Sans Light"/>
                <a:sym typeface="Open Sans Light"/>
              </a:rPr>
              <a:t>Define</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your</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purpose</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965200" marR="0" lvl="0" indent="-342900" algn="l" rtl="0">
              <a:lnSpc>
                <a:spcPct val="90000"/>
              </a:lnSpc>
              <a:spcBef>
                <a:spcPts val="1000"/>
              </a:spcBef>
              <a:spcAft>
                <a:spcPts val="0"/>
              </a:spcAft>
              <a:buClr>
                <a:srgbClr val="002060"/>
              </a:buClr>
              <a:buSzPts val="1666"/>
              <a:buFont typeface="Open Sans ExtraBold"/>
              <a:buAutoNum type="arabicPeriod"/>
            </a:pPr>
            <a:r>
              <a:rPr lang="de-DE" sz="1600" b="0" i="0" u="none" strike="noStrike" cap="none" dirty="0">
                <a:solidFill>
                  <a:schemeClr val="dk1"/>
                </a:solidFill>
                <a:highlight>
                  <a:srgbClr val="FFFFFF"/>
                </a:highlight>
                <a:latin typeface="Open Sans Light"/>
                <a:ea typeface="Open Sans Light"/>
                <a:cs typeface="Open Sans Light"/>
                <a:sym typeface="Open Sans Light"/>
              </a:rPr>
              <a:t>Final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presentation</a:t>
            </a:r>
            <a:r>
              <a:rPr lang="de-DE" sz="1600" b="0" i="0" u="none" strike="noStrike" cap="none" dirty="0">
                <a:solidFill>
                  <a:schemeClr val="dk1"/>
                </a:solidFill>
                <a:highlight>
                  <a:srgbClr val="FFFFFF"/>
                </a:highlight>
                <a:latin typeface="Open Sans Light"/>
                <a:ea typeface="Open Sans Light"/>
                <a:cs typeface="Open Sans Light"/>
                <a:sym typeface="Open Sans Light"/>
              </a:rPr>
              <a:t> in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your</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groups</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What</a:t>
            </a:r>
            <a:r>
              <a:rPr lang="de-DE" sz="1600" b="0" i="0" u="none" strike="noStrike" cap="none" dirty="0">
                <a:solidFill>
                  <a:schemeClr val="dk1"/>
                </a:solidFill>
                <a:highlight>
                  <a:srgbClr val="FFFFFF"/>
                </a:highlight>
                <a:latin typeface="Open Sans Light"/>
                <a:ea typeface="Open Sans Light"/>
                <a:cs typeface="Open Sans Light"/>
                <a:sym typeface="Open Sans Light"/>
              </a:rPr>
              <a:t> do I stand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for</a:t>
            </a:r>
            <a:r>
              <a:rPr lang="de-DE" sz="1600" b="0" i="0" u="none" strike="noStrike" cap="none" dirty="0">
                <a:solidFill>
                  <a:schemeClr val="dk1"/>
                </a:solidFill>
                <a:highlight>
                  <a:srgbClr val="FFFFFF"/>
                </a:highlight>
                <a:latin typeface="Open Sans Light"/>
                <a:ea typeface="Open Sans Light"/>
                <a:cs typeface="Open Sans Light"/>
                <a:sym typeface="Open Sans Light"/>
              </a:rPr>
              <a:t>?</a:t>
            </a:r>
            <a:endParaRPr sz="1400" b="0" i="0" u="none" strike="noStrike" cap="none" dirty="0">
              <a:solidFill>
                <a:srgbClr val="000000"/>
              </a:solidFill>
              <a:latin typeface="Arial"/>
              <a:ea typeface="Arial"/>
              <a:cs typeface="Arial"/>
              <a:sym typeface="Arial"/>
            </a:endParaRPr>
          </a:p>
          <a:p>
            <a:pPr marL="342900" marR="0" lvl="0" indent="-237109" algn="l" rtl="0">
              <a:lnSpc>
                <a:spcPct val="90000"/>
              </a:lnSpc>
              <a:spcBef>
                <a:spcPts val="1000"/>
              </a:spcBef>
              <a:spcAft>
                <a:spcPts val="0"/>
              </a:spcAft>
              <a:buClr>
                <a:srgbClr val="002060"/>
              </a:buClr>
              <a:buSzPts val="1666"/>
              <a:buFont typeface="Open Sans ExtraBold"/>
              <a:buNone/>
            </a:pPr>
            <a:endParaRPr sz="1600" b="0" i="0" u="none" strike="noStrike" cap="none" dirty="0">
              <a:solidFill>
                <a:schemeClr val="dk1"/>
              </a:solidFill>
              <a:highlight>
                <a:srgbClr val="FFFFFF"/>
              </a:highlight>
              <a:latin typeface="Open Sans Light"/>
              <a:ea typeface="Open Sans Light"/>
              <a:cs typeface="Open Sans Light"/>
              <a:sym typeface="Open Sans Light"/>
            </a:endParaRPr>
          </a:p>
          <a:p>
            <a:pPr marL="0" marR="0" lvl="0" indent="0" algn="l" rtl="0">
              <a:lnSpc>
                <a:spcPct val="90000"/>
              </a:lnSpc>
              <a:spcBef>
                <a:spcPts val="1000"/>
              </a:spcBef>
              <a:spcAft>
                <a:spcPts val="0"/>
              </a:spcAft>
              <a:buClr>
                <a:srgbClr val="C00000"/>
              </a:buClr>
              <a:buSzPts val="2000"/>
              <a:buFont typeface="Arial"/>
              <a:buNone/>
            </a:pPr>
            <a:endParaRPr sz="1600" b="0" i="0" u="none" strike="noStrike" cap="none" dirty="0">
              <a:solidFill>
                <a:schemeClr val="dk1"/>
              </a:solidFill>
              <a:latin typeface="Open Sans Light"/>
              <a:ea typeface="Open Sans Light"/>
              <a:cs typeface="Open Sans Light"/>
              <a:sym typeface="Open Sans Light"/>
            </a:endParaRPr>
          </a:p>
        </p:txBody>
      </p:sp>
      <p:sp>
        <p:nvSpPr>
          <p:cNvPr id="964" name="Google Shape;964;p62"/>
          <p:cNvSpPr txBox="1"/>
          <p:nvPr/>
        </p:nvSpPr>
        <p:spPr>
          <a:xfrm>
            <a:off x="2945892" y="4322906"/>
            <a:ext cx="169164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600" b="0" i="0" u="none" strike="noStrike" cap="none">
                <a:solidFill>
                  <a:schemeClr val="dk1"/>
                </a:solidFill>
                <a:latin typeface="Open Sans Light"/>
                <a:ea typeface="Open Sans Light"/>
                <a:cs typeface="Open Sans Light"/>
                <a:sym typeface="Open Sans Light"/>
              </a:rPr>
              <a:t>Individual work</a:t>
            </a:r>
            <a:endParaRPr sz="1600" b="0" i="0" u="none" strike="noStrike" cap="none">
              <a:solidFill>
                <a:srgbClr val="000000"/>
              </a:solidFill>
              <a:latin typeface="Arial"/>
              <a:ea typeface="Arial"/>
              <a:cs typeface="Arial"/>
              <a:sym typeface="Arial"/>
            </a:endParaRPr>
          </a:p>
        </p:txBody>
      </p:sp>
      <p:sp>
        <p:nvSpPr>
          <p:cNvPr id="965" name="Google Shape;965;p62"/>
          <p:cNvSpPr txBox="1"/>
          <p:nvPr/>
        </p:nvSpPr>
        <p:spPr>
          <a:xfrm>
            <a:off x="1373004" y="5596411"/>
            <a:ext cx="169164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600" b="0" i="0" u="none" strike="noStrike" cap="none">
                <a:solidFill>
                  <a:schemeClr val="dk1"/>
                </a:solidFill>
                <a:latin typeface="Open Sans Light"/>
                <a:ea typeface="Open Sans Light"/>
                <a:cs typeface="Open Sans Light"/>
                <a:sym typeface="Open Sans Light"/>
              </a:rPr>
              <a:t>Individual work / Iteration</a:t>
            </a:r>
            <a:endParaRPr sz="1600" b="0" i="0" u="none" strike="noStrike" cap="none">
              <a:solidFill>
                <a:srgbClr val="000000"/>
              </a:solidFill>
              <a:latin typeface="Arial"/>
              <a:ea typeface="Arial"/>
              <a:cs typeface="Arial"/>
              <a:sym typeface="Arial"/>
            </a:endParaRPr>
          </a:p>
        </p:txBody>
      </p:sp>
      <p:sp>
        <p:nvSpPr>
          <p:cNvPr id="966" name="Google Shape;966;p62"/>
          <p:cNvSpPr txBox="1"/>
          <p:nvPr/>
        </p:nvSpPr>
        <p:spPr>
          <a:xfrm>
            <a:off x="4113276" y="5558311"/>
            <a:ext cx="169164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600" b="0" i="0" u="none" strike="noStrike" cap="none">
                <a:solidFill>
                  <a:schemeClr val="dk1"/>
                </a:solidFill>
                <a:latin typeface="Open Sans Light"/>
                <a:ea typeface="Open Sans Light"/>
                <a:cs typeface="Open Sans Light"/>
                <a:sym typeface="Open Sans Light"/>
              </a:rPr>
              <a:t>Feedback in your group</a:t>
            </a:r>
            <a:endParaRPr sz="1600" b="0" i="0" u="none" strike="noStrike" cap="none">
              <a:solidFill>
                <a:srgbClr val="000000"/>
              </a:solidFill>
              <a:latin typeface="Arial"/>
              <a:ea typeface="Arial"/>
              <a:cs typeface="Arial"/>
              <a:sym typeface="Arial"/>
            </a:endParaRPr>
          </a:p>
        </p:txBody>
      </p:sp>
      <p:sp>
        <p:nvSpPr>
          <p:cNvPr id="967" name="Google Shape;967;p62"/>
          <p:cNvSpPr/>
          <p:nvPr/>
        </p:nvSpPr>
        <p:spPr>
          <a:xfrm rot="10800000">
            <a:off x="3090698" y="5692364"/>
            <a:ext cx="859536" cy="30325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68" name="Google Shape;968;p62"/>
          <p:cNvSpPr/>
          <p:nvPr/>
        </p:nvSpPr>
        <p:spPr>
          <a:xfrm rot="-3163657">
            <a:off x="2331159" y="4962744"/>
            <a:ext cx="859536" cy="30325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69" name="Google Shape;969;p62"/>
          <p:cNvSpPr/>
          <p:nvPr/>
        </p:nvSpPr>
        <p:spPr>
          <a:xfrm rot="-7636343" flipH="1">
            <a:off x="3826836" y="4974296"/>
            <a:ext cx="859536" cy="30325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70" name="Google Shape;970;p6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63</a:t>
            </a:fld>
            <a:endParaRPr dirty="0"/>
          </a:p>
        </p:txBody>
      </p:sp>
      <p:sp>
        <p:nvSpPr>
          <p:cNvPr id="971" name="Google Shape;971;p6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0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a:t>Input &amp; </a:t>
            </a:r>
            <a:r>
              <a:rPr lang="de-DE" dirty="0" err="1"/>
              <a:t>Exercise</a:t>
            </a:r>
            <a:r>
              <a:rPr lang="de-DE" dirty="0"/>
              <a:t>:</a:t>
            </a:r>
            <a:endParaRPr dirty="0"/>
          </a:p>
        </p:txBody>
      </p:sp>
      <p:sp>
        <p:nvSpPr>
          <p:cNvPr id="977" name="Google Shape;977;p10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Developing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clear</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personal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attitude</a:t>
            </a:r>
            <a:endParaRPr i="1" dirty="0"/>
          </a:p>
        </p:txBody>
      </p:sp>
      <p:cxnSp>
        <p:nvCxnSpPr>
          <p:cNvPr id="978" name="Google Shape;978;p107"/>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981" name="Google Shape;981;p10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64</a:t>
            </a:fld>
            <a:endParaRPr dirty="0"/>
          </a:p>
        </p:txBody>
      </p:sp>
      <p:sp>
        <p:nvSpPr>
          <p:cNvPr id="982" name="Google Shape;982;p10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pic>
        <p:nvPicPr>
          <p:cNvPr id="2" name="Grafik 1">
            <a:extLst>
              <a:ext uri="{FF2B5EF4-FFF2-40B4-BE49-F238E27FC236}">
                <a16:creationId xmlns:a16="http://schemas.microsoft.com/office/drawing/2014/main" id="{BA1454F2-D156-3E87-69E8-56F74FC76BA3}"/>
              </a:ext>
            </a:extLst>
          </p:cNvPr>
          <p:cNvPicPr>
            <a:picLocks noChangeAspect="1"/>
          </p:cNvPicPr>
          <p:nvPr/>
        </p:nvPicPr>
        <p:blipFill>
          <a:blip r:embed="rId3"/>
          <a:stretch>
            <a:fillRect/>
          </a:stretch>
        </p:blipFill>
        <p:spPr>
          <a:xfrm>
            <a:off x="2500736" y="1369018"/>
            <a:ext cx="7190529" cy="509296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63"/>
          <p:cNvSpPr txBox="1">
            <a:spLocks noGrp="1"/>
          </p:cNvSpPr>
          <p:nvPr>
            <p:ph type="title"/>
          </p:nvPr>
        </p:nvSpPr>
        <p:spPr>
          <a:xfrm>
            <a:off x="341051" y="3071968"/>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a:t>Wrap-</a:t>
            </a:r>
            <a:r>
              <a:rPr lang="de-DE" dirty="0" err="1"/>
              <a:t>up</a:t>
            </a:r>
            <a:r>
              <a:rPr lang="de-DE" dirty="0"/>
              <a:t>:</a:t>
            </a:r>
            <a:endParaRPr dirty="0"/>
          </a:p>
        </p:txBody>
      </p:sp>
      <p:sp>
        <p:nvSpPr>
          <p:cNvPr id="988" name="Google Shape;988;p63"/>
          <p:cNvSpPr txBox="1">
            <a:spLocks noGrp="1"/>
          </p:cNvSpPr>
          <p:nvPr>
            <p:ph type="body" idx="1"/>
          </p:nvPr>
        </p:nvSpPr>
        <p:spPr>
          <a:xfrm>
            <a:off x="341050" y="3472541"/>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Developing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clear</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personal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attitude</a:t>
            </a:r>
            <a:endParaRPr i="1" dirty="0"/>
          </a:p>
        </p:txBody>
      </p:sp>
      <p:pic>
        <p:nvPicPr>
          <p:cNvPr id="989" name="Google Shape;989;p63"/>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990" name="Google Shape;990;p63"/>
          <p:cNvCxnSpPr/>
          <p:nvPr/>
        </p:nvCxnSpPr>
        <p:spPr>
          <a:xfrm rot="10800000" flipH="1">
            <a:off x="435006" y="3878285"/>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991" name="Google Shape;991;p63"/>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93" name="Google Shape;993;p6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65</a:t>
            </a:fld>
            <a:endParaRPr dirty="0"/>
          </a:p>
        </p:txBody>
      </p:sp>
      <p:sp>
        <p:nvSpPr>
          <p:cNvPr id="994" name="Google Shape;994;p6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2d589ba081_0_0"/>
          <p:cNvSpPr txBox="1">
            <a:spLocks noGrp="1"/>
          </p:cNvSpPr>
          <p:nvPr>
            <p:ph type="title"/>
          </p:nvPr>
        </p:nvSpPr>
        <p:spPr>
          <a:xfrm>
            <a:off x="341051" y="285227"/>
            <a:ext cx="10515600" cy="360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en-GB" dirty="0"/>
              <a:t>Presentation</a:t>
            </a:r>
          </a:p>
        </p:txBody>
      </p:sp>
      <p:sp>
        <p:nvSpPr>
          <p:cNvPr id="393" name="Google Shape;393;g22d589ba081_0_0"/>
          <p:cNvSpPr txBox="1">
            <a:spLocks noGrp="1"/>
          </p:cNvSpPr>
          <p:nvPr>
            <p:ph type="body" idx="1"/>
          </p:nvPr>
        </p:nvSpPr>
        <p:spPr>
          <a:xfrm>
            <a:off x="341050" y="685800"/>
            <a:ext cx="9968400" cy="36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What do I stand for as a leader ?</a:t>
            </a:r>
            <a:endParaRPr lang="en-GB" i="1" dirty="0"/>
          </a:p>
        </p:txBody>
      </p:sp>
      <p:sp>
        <p:nvSpPr>
          <p:cNvPr id="394" name="Google Shape;394;g22d589ba081_0_0"/>
          <p:cNvSpPr txBox="1"/>
          <p:nvPr/>
        </p:nvSpPr>
        <p:spPr>
          <a:xfrm>
            <a:off x="341050" y="2844599"/>
            <a:ext cx="7104779" cy="174916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400"/>
              <a:buFont typeface="Arial"/>
              <a:buNone/>
            </a:pPr>
            <a:r>
              <a:rPr lang="en-GB" sz="1800" b="0" i="0" u="none" strike="noStrike" cap="none" dirty="0">
                <a:solidFill>
                  <a:schemeClr val="dk1"/>
                </a:solidFill>
                <a:latin typeface="Open Sans SemiBold"/>
                <a:ea typeface="Open Sans SemiBold"/>
                <a:cs typeface="Open Sans SemiBold"/>
                <a:sym typeface="Open Sans SemiBold"/>
              </a:rPr>
              <a:t>Utilize the information you have gathered in your presentation canvas to prepare a 3-minute charismatic speech about your leadership principles and values. </a:t>
            </a:r>
          </a:p>
          <a:p>
            <a:pPr marL="0" marR="0" lvl="0" indent="0" algn="l" rtl="0">
              <a:lnSpc>
                <a:spcPct val="90000"/>
              </a:lnSpc>
              <a:spcBef>
                <a:spcPts val="1000"/>
              </a:spcBef>
              <a:spcAft>
                <a:spcPts val="0"/>
              </a:spcAft>
              <a:buClr>
                <a:srgbClr val="000000"/>
              </a:buClr>
              <a:buSzPts val="1400"/>
              <a:buFont typeface="Arial"/>
              <a:buNone/>
            </a:pPr>
            <a:r>
              <a:rPr lang="en-GB" sz="1800" b="0" i="0" u="none" strike="noStrike" cap="none" dirty="0">
                <a:solidFill>
                  <a:schemeClr val="dk1"/>
                </a:solidFill>
                <a:latin typeface="Open Sans SemiBold"/>
                <a:ea typeface="Open Sans SemiBold"/>
                <a:cs typeface="Open Sans SemiBold"/>
                <a:sym typeface="Open Sans SemiBold"/>
              </a:rPr>
              <a:t>You will receive feedback from your colleagues and the trainers.</a:t>
            </a:r>
            <a:endParaRPr lang="en-GB" sz="1800" b="0" i="0" u="none" strike="noStrike" cap="none" dirty="0">
              <a:solidFill>
                <a:schemeClr val="dk1"/>
              </a:solidFill>
              <a:latin typeface="Open Sans Light"/>
              <a:ea typeface="Open Sans Light"/>
              <a:cs typeface="Open Sans Light"/>
              <a:sym typeface="Open Sans Light"/>
            </a:endParaRPr>
          </a:p>
        </p:txBody>
      </p:sp>
      <p:pic>
        <p:nvPicPr>
          <p:cNvPr id="395" name="Google Shape;395;g22d589ba081_0_0"/>
          <p:cNvPicPr preferRelativeResize="0"/>
          <p:nvPr/>
        </p:nvPicPr>
        <p:blipFill rotWithShape="1">
          <a:blip r:embed="rId3">
            <a:alphaModFix/>
          </a:blip>
          <a:srcRect l="22035" t="-383" r="34571" b="381"/>
          <a:stretch/>
        </p:blipFill>
        <p:spPr>
          <a:xfrm>
            <a:off x="7913872" y="-42222"/>
            <a:ext cx="4278128" cy="6572772"/>
          </a:xfrm>
          <a:prstGeom prst="rect">
            <a:avLst/>
          </a:prstGeom>
          <a:noFill/>
          <a:ln>
            <a:noFill/>
          </a:ln>
        </p:spPr>
      </p:pic>
      <p:cxnSp>
        <p:nvCxnSpPr>
          <p:cNvPr id="396" name="Google Shape;396;g22d589ba081_0_0"/>
          <p:cNvCxnSpPr>
            <a:cxnSpLocks/>
          </p:cNvCxnSpPr>
          <p:nvPr/>
        </p:nvCxnSpPr>
        <p:spPr>
          <a:xfrm>
            <a:off x="390006" y="1100829"/>
            <a:ext cx="4443251" cy="0"/>
          </a:xfrm>
          <a:prstGeom prst="straightConnector1">
            <a:avLst/>
          </a:prstGeom>
          <a:noFill/>
          <a:ln w="9525" cap="flat" cmpd="sng">
            <a:solidFill>
              <a:schemeClr val="dk1"/>
            </a:solidFill>
            <a:prstDash val="solid"/>
            <a:miter lim="800000"/>
            <a:headEnd type="none" w="sm" len="sm"/>
            <a:tailEnd type="none" w="sm" len="sm"/>
          </a:ln>
        </p:spPr>
      </p:cxnSp>
      <p:sp>
        <p:nvSpPr>
          <p:cNvPr id="397" name="Google Shape;397;g22d589ba081_0_0"/>
          <p:cNvSpPr/>
          <p:nvPr/>
        </p:nvSpPr>
        <p:spPr>
          <a:xfrm>
            <a:off x="7940159" y="-37536"/>
            <a:ext cx="4278000" cy="65634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98" name="Google Shape;398;g22d589ba081_0_0"/>
          <p:cNvSpPr/>
          <p:nvPr/>
        </p:nvSpPr>
        <p:spPr>
          <a:xfrm>
            <a:off x="7940159" y="-32850"/>
            <a:ext cx="4278000" cy="65634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99" name="Google Shape;399;g22d589ba081_0_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66</a:t>
            </a:fld>
            <a:endParaRPr dirty="0"/>
          </a:p>
        </p:txBody>
      </p:sp>
      <p:sp>
        <p:nvSpPr>
          <p:cNvPr id="400" name="Google Shape;400;g22d589ba081_0_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extLst>
      <p:ext uri="{BB962C8B-B14F-4D97-AF65-F5344CB8AC3E}">
        <p14:creationId xmlns:p14="http://schemas.microsoft.com/office/powerpoint/2010/main" val="4240708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6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a:t>Input &amp; </a:t>
            </a:r>
            <a:r>
              <a:rPr lang="de-DE" dirty="0" err="1"/>
              <a:t>Exercise</a:t>
            </a:r>
            <a:r>
              <a:rPr lang="de-DE" dirty="0"/>
              <a:t>:</a:t>
            </a:r>
            <a:endParaRPr dirty="0"/>
          </a:p>
        </p:txBody>
      </p:sp>
      <p:sp>
        <p:nvSpPr>
          <p:cNvPr id="1000" name="Google Shape;1000;p6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b="0" i="1" u="none" strike="noStrike"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Truly</a:t>
            </a:r>
            <a:r>
              <a:rPr lang="de-DE" b="0" i="1"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Listening</a:t>
            </a:r>
            <a:endParaRPr i="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001" name="Google Shape;1001;p64"/>
          <p:cNvCxnSpPr/>
          <p:nvPr/>
        </p:nvCxnSpPr>
        <p:spPr>
          <a:xfrm>
            <a:off x="435006" y="1100829"/>
            <a:ext cx="6493076" cy="0"/>
          </a:xfrm>
          <a:prstGeom prst="straightConnector1">
            <a:avLst/>
          </a:prstGeom>
          <a:noFill/>
          <a:ln w="9525" cap="flat" cmpd="sng">
            <a:solidFill>
              <a:schemeClr val="dk1"/>
            </a:solidFill>
            <a:prstDash val="solid"/>
            <a:miter lim="800000"/>
            <a:headEnd type="none" w="sm" len="sm"/>
            <a:tailEnd type="none" w="sm" len="sm"/>
          </a:ln>
        </p:spPr>
      </p:cxnSp>
      <p:sp>
        <p:nvSpPr>
          <p:cNvPr id="1002" name="Google Shape;1002;p64"/>
          <p:cNvSpPr txBox="1"/>
          <p:nvPr/>
        </p:nvSpPr>
        <p:spPr>
          <a:xfrm>
            <a:off x="341050" y="1441903"/>
            <a:ext cx="8173945" cy="4767757"/>
          </a:xfrm>
          <a:prstGeom prst="rect">
            <a:avLst/>
          </a:prstGeom>
          <a:noFill/>
          <a:ln>
            <a:noFill/>
          </a:ln>
        </p:spPr>
        <p:txBody>
          <a:bodyPr spcFirstLastPara="1" wrap="square" lIns="91425" tIns="45700" rIns="91425" bIns="45700" anchor="t" anchorCtr="0">
            <a:noAutofit/>
          </a:bodyPr>
          <a:lstStyle/>
          <a:p>
            <a:pPr marL="457200">
              <a:lnSpc>
                <a:spcPct val="90000"/>
              </a:lnSpc>
              <a:spcBef>
                <a:spcPts val="1000"/>
              </a:spcBef>
              <a:buSzPts val="1800"/>
            </a:pPr>
            <a:r>
              <a:rPr lang="en-GB" sz="1600" b="1" i="1" u="none" strike="noStrike" cap="none" dirty="0">
                <a:solidFill>
                  <a:schemeClr val="dk1"/>
                </a:solidFill>
                <a:latin typeface="Open Sans SemiBold"/>
                <a:ea typeface="Open Sans SemiBold"/>
                <a:cs typeface="Open Sans SemiBold"/>
                <a:sym typeface="Open Sans SemiBold"/>
              </a:rPr>
              <a:t>Preparation for "Sentiment of the Collective“</a:t>
            </a:r>
          </a:p>
          <a:p>
            <a:pPr marL="457200">
              <a:lnSpc>
                <a:spcPct val="90000"/>
              </a:lnSpc>
              <a:spcBef>
                <a:spcPts val="1000"/>
              </a:spcBef>
              <a:buSzPts val="1800"/>
            </a:pPr>
            <a:r>
              <a:rPr lang="en-GB" sz="1600" b="1" i="1" u="none" strike="noStrike" cap="none" dirty="0">
                <a:solidFill>
                  <a:schemeClr val="dk1"/>
                </a:solidFill>
                <a:latin typeface="Open Sans SemiBold"/>
                <a:ea typeface="Open Sans SemiBold"/>
                <a:cs typeface="Open Sans SemiBold"/>
                <a:sym typeface="Open Sans SemiBold"/>
              </a:rPr>
              <a:t>How does your partner think or feel </a:t>
            </a:r>
            <a:r>
              <a:rPr lang="en-GB" sz="1600" b="1" i="1" dirty="0">
                <a:solidFill>
                  <a:schemeClr val="dk1"/>
                </a:solidFill>
                <a:latin typeface="Open Sans SemiBold"/>
                <a:ea typeface="Open Sans SemiBold"/>
                <a:cs typeface="Open Sans SemiBold"/>
                <a:sym typeface="Open Sans SemiBold"/>
              </a:rPr>
              <a:t>(</a:t>
            </a:r>
            <a:r>
              <a:rPr lang="en-GB" sz="1600" b="1" i="1" u="none" strike="noStrike" cap="none" dirty="0">
                <a:solidFill>
                  <a:schemeClr val="dk1"/>
                </a:solidFill>
                <a:latin typeface="Open Sans SemiBold"/>
                <a:ea typeface="Open Sans SemiBold"/>
                <a:cs typeface="Open Sans SemiBold"/>
                <a:sym typeface="Open Sans SemiBold"/>
              </a:rPr>
              <a:t>part 1)?</a:t>
            </a:r>
          </a:p>
          <a:p>
            <a:pPr marL="457200">
              <a:lnSpc>
                <a:spcPct val="90000"/>
              </a:lnSpc>
              <a:spcBef>
                <a:spcPts val="1000"/>
              </a:spcBef>
              <a:buSzPts val="1800"/>
            </a:pPr>
            <a:endParaRPr lang="en-GB" sz="1200" b="0" i="0" u="none" strike="noStrike" cap="none" dirty="0">
              <a:solidFill>
                <a:srgbClr val="000000"/>
              </a:solidFill>
              <a:latin typeface="Arial"/>
              <a:ea typeface="Arial"/>
              <a:cs typeface="Arial"/>
              <a:sym typeface="Arial"/>
            </a:endParaRPr>
          </a:p>
          <a:p>
            <a:pPr marL="457200">
              <a:spcAft>
                <a:spcPts val="600"/>
              </a:spcAft>
              <a:buSzPts val="1800"/>
            </a:pPr>
            <a:r>
              <a:rPr lang="en-GB" sz="1500" b="1" i="1" dirty="0">
                <a:solidFill>
                  <a:schemeClr val="dk1"/>
                </a:solidFill>
                <a:latin typeface="Open Sans Light"/>
                <a:ea typeface="Open Sans Light"/>
                <a:cs typeface="Open Sans Light"/>
              </a:rPr>
              <a:t>Form groups of three.</a:t>
            </a:r>
          </a:p>
          <a:p>
            <a:pPr marL="457200">
              <a:spcAft>
                <a:spcPts val="600"/>
              </a:spcAft>
              <a:buSzPts val="1800"/>
            </a:pPr>
            <a:r>
              <a:rPr lang="en-GB" sz="1500" b="1" i="1" dirty="0">
                <a:solidFill>
                  <a:schemeClr val="dk1"/>
                </a:solidFill>
                <a:latin typeface="Open Sans Light"/>
                <a:ea typeface="Open Sans Light"/>
                <a:cs typeface="Open Sans Light"/>
              </a:rPr>
              <a:t>Roles distribution: </a:t>
            </a:r>
            <a:br>
              <a:rPr lang="en-GB" sz="1500" b="1" i="1" dirty="0">
                <a:solidFill>
                  <a:schemeClr val="dk1"/>
                </a:solidFill>
                <a:latin typeface="Open Sans Light"/>
                <a:ea typeface="Open Sans Light"/>
                <a:cs typeface="Open Sans Light"/>
              </a:rPr>
            </a:br>
            <a:r>
              <a:rPr lang="en-GB" sz="1500" dirty="0">
                <a:solidFill>
                  <a:schemeClr val="dk1"/>
                </a:solidFill>
                <a:latin typeface="Open Sans Light"/>
                <a:ea typeface="Open Sans Light"/>
                <a:cs typeface="Open Sans Light"/>
              </a:rPr>
              <a:t>1 case presenter, 2 listeners</a:t>
            </a:r>
          </a:p>
          <a:p>
            <a:pPr marL="457200" marR="0" lvl="0" indent="0" algn="l" rtl="0">
              <a:spcAft>
                <a:spcPts val="600"/>
              </a:spcAft>
              <a:buClr>
                <a:srgbClr val="000000"/>
              </a:buClr>
              <a:buSzPts val="1800"/>
              <a:buFont typeface="Arial"/>
              <a:buNone/>
            </a:pPr>
            <a:r>
              <a:rPr lang="en-GB" sz="1500" b="1" i="1" dirty="0">
                <a:solidFill>
                  <a:schemeClr val="dk1"/>
                </a:solidFill>
                <a:latin typeface="Open Sans Light"/>
                <a:ea typeface="Open Sans Light"/>
                <a:cs typeface="Open Sans Light"/>
              </a:rPr>
              <a:t>Positioning: </a:t>
            </a:r>
            <a:br>
              <a:rPr lang="en-GB" sz="1500" b="1" i="1" dirty="0">
                <a:solidFill>
                  <a:schemeClr val="dk1"/>
                </a:solidFill>
                <a:latin typeface="Open Sans Light"/>
                <a:ea typeface="Open Sans Light"/>
                <a:cs typeface="Open Sans Light"/>
              </a:rPr>
            </a:br>
            <a:r>
              <a:rPr lang="en-GB" sz="1500" dirty="0">
                <a:solidFill>
                  <a:schemeClr val="dk1"/>
                </a:solidFill>
                <a:latin typeface="Open Sans Light"/>
                <a:ea typeface="Open Sans Light"/>
                <a:cs typeface="Open Sans Light"/>
              </a:rPr>
              <a:t>The case presenter sits on a chair in the room.</a:t>
            </a:r>
            <a:br>
              <a:rPr lang="en-GB" sz="1500" dirty="0">
                <a:solidFill>
                  <a:schemeClr val="dk1"/>
                </a:solidFill>
                <a:latin typeface="Open Sans Light"/>
                <a:ea typeface="Open Sans Light"/>
                <a:cs typeface="Open Sans Light"/>
              </a:rPr>
            </a:br>
            <a:r>
              <a:rPr lang="en-GB" sz="1500" dirty="0">
                <a:solidFill>
                  <a:schemeClr val="dk1"/>
                </a:solidFill>
                <a:latin typeface="Open Sans Light"/>
                <a:ea typeface="Open Sans Light"/>
                <a:cs typeface="Open Sans Light"/>
              </a:rPr>
              <a:t>The two listeners sit with their backs to the case presenter. </a:t>
            </a:r>
          </a:p>
          <a:p>
            <a:pPr marL="457200" marR="0" lvl="0" indent="0" algn="l" rtl="0">
              <a:spcAft>
                <a:spcPts val="600"/>
              </a:spcAft>
              <a:buClr>
                <a:schemeClr val="dk1"/>
              </a:buClr>
              <a:buSzPts val="1600"/>
              <a:buFont typeface="Open Sans Light"/>
              <a:buNone/>
            </a:pPr>
            <a:r>
              <a:rPr lang="en-GB" sz="1500" b="1" i="1" dirty="0">
                <a:solidFill>
                  <a:schemeClr val="dk1"/>
                </a:solidFill>
                <a:latin typeface="Open Sans Light"/>
                <a:ea typeface="Open Sans Light"/>
                <a:cs typeface="Open Sans Light"/>
              </a:rPr>
              <a:t>Procedure:</a:t>
            </a:r>
          </a:p>
          <a:p>
            <a:pPr marL="800100" marR="0" lvl="0" indent="-342900" algn="l" rtl="0">
              <a:spcAft>
                <a:spcPts val="600"/>
              </a:spcAft>
              <a:buClr>
                <a:schemeClr val="dk1"/>
              </a:buClr>
              <a:buSzPts val="1600"/>
              <a:buFont typeface="+mj-lt"/>
              <a:buAutoNum type="arabicPeriod"/>
            </a:pPr>
            <a:r>
              <a:rPr lang="en-GB" sz="1500" dirty="0">
                <a:solidFill>
                  <a:schemeClr val="dk1"/>
                </a:solidFill>
                <a:latin typeface="Open Sans Light"/>
                <a:ea typeface="Open Sans Light"/>
                <a:cs typeface="Open Sans Light"/>
              </a:rPr>
              <a:t>The case presenter describes a challenging situation he/she have experienced (Only the case presenter is speaking)</a:t>
            </a:r>
          </a:p>
          <a:p>
            <a:pPr marL="800100" marR="0" lvl="0" indent="-342900" algn="l" rtl="0">
              <a:spcAft>
                <a:spcPts val="600"/>
              </a:spcAft>
              <a:buClr>
                <a:schemeClr val="dk1"/>
              </a:buClr>
              <a:buSzPts val="1600"/>
              <a:buFont typeface="+mj-lt"/>
              <a:buAutoNum type="arabicPeriod"/>
            </a:pPr>
            <a:r>
              <a:rPr lang="en-GB" sz="1500" dirty="0">
                <a:solidFill>
                  <a:schemeClr val="dk1"/>
                </a:solidFill>
                <a:latin typeface="Open Sans Light"/>
                <a:ea typeface="Open Sans Light"/>
                <a:cs typeface="Open Sans Light"/>
              </a:rPr>
              <a:t>The listeners discuss what they have understood (Only the listeners are speaking)</a:t>
            </a:r>
          </a:p>
          <a:p>
            <a:pPr marL="800100" marR="0" lvl="0" indent="-342900" algn="l" rtl="0">
              <a:spcAft>
                <a:spcPts val="600"/>
              </a:spcAft>
              <a:buClr>
                <a:schemeClr val="dk1"/>
              </a:buClr>
              <a:buSzPts val="1600"/>
              <a:buFont typeface="+mj-lt"/>
              <a:buAutoNum type="arabicPeriod"/>
            </a:pPr>
            <a:r>
              <a:rPr lang="en-GB" sz="1500" dirty="0">
                <a:solidFill>
                  <a:schemeClr val="dk1"/>
                </a:solidFill>
                <a:latin typeface="Open Sans Light"/>
                <a:ea typeface="Open Sans Light"/>
                <a:cs typeface="Open Sans Light"/>
              </a:rPr>
              <a:t>The case presenter gives feedback to the listeners on how well they understood him/her.</a:t>
            </a:r>
          </a:p>
          <a:p>
            <a:pPr marL="800100" indent="-342900">
              <a:spcAft>
                <a:spcPts val="600"/>
              </a:spcAft>
              <a:buClr>
                <a:schemeClr val="dk1"/>
              </a:buClr>
              <a:buSzPts val="1600"/>
              <a:buFont typeface="+mj-lt"/>
              <a:buAutoNum type="arabicPeriod"/>
            </a:pPr>
            <a:r>
              <a:rPr lang="en-GB" sz="1500" dirty="0">
                <a:solidFill>
                  <a:schemeClr val="dk1"/>
                </a:solidFill>
                <a:latin typeface="Open Sans Light"/>
                <a:ea typeface="Open Sans Light"/>
                <a:cs typeface="Open Sans Light"/>
              </a:rPr>
              <a:t>Change roles until everyone has been the case presenter and listener at least once.</a:t>
            </a:r>
          </a:p>
        </p:txBody>
      </p:sp>
      <p:sp>
        <p:nvSpPr>
          <p:cNvPr id="1005" name="Google Shape;1005;p6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67</a:t>
            </a:fld>
            <a:endParaRPr dirty="0"/>
          </a:p>
        </p:txBody>
      </p:sp>
      <p:sp>
        <p:nvSpPr>
          <p:cNvPr id="1006" name="Google Shape;1006;p6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
        <p:nvSpPr>
          <p:cNvPr id="3" name="Textfeld 2">
            <a:extLst>
              <a:ext uri="{FF2B5EF4-FFF2-40B4-BE49-F238E27FC236}">
                <a16:creationId xmlns:a16="http://schemas.microsoft.com/office/drawing/2014/main" id="{74B437B4-F310-05F0-6DDC-4DEFA93772F3}"/>
              </a:ext>
            </a:extLst>
          </p:cNvPr>
          <p:cNvSpPr txBox="1"/>
          <p:nvPr/>
        </p:nvSpPr>
        <p:spPr>
          <a:xfrm>
            <a:off x="8747014" y="5415291"/>
            <a:ext cx="3124793" cy="230832"/>
          </a:xfrm>
          <a:prstGeom prst="rect">
            <a:avLst/>
          </a:prstGeom>
          <a:noFill/>
        </p:spPr>
        <p:txBody>
          <a:bodyPr wrap="square">
            <a:spAutoFit/>
          </a:bodyPr>
          <a:lstStyle/>
          <a:p>
            <a:pPr algn="r"/>
            <a:r>
              <a:rPr lang="en-GB" sz="900" dirty="0">
                <a:latin typeface="Open Sans" panose="020B0606030504020204" pitchFamily="34" charset="0"/>
                <a:ea typeface="Open Sans" panose="020B0606030504020204" pitchFamily="34" charset="0"/>
                <a:cs typeface="Open Sans" panose="020B0606030504020204" pitchFamily="34" charset="0"/>
              </a:rPr>
              <a:t>Sitting down icons created by </a:t>
            </a:r>
            <a:r>
              <a:rPr lang="en-GB" sz="900" dirty="0" err="1">
                <a:latin typeface="Open Sans" panose="020B0606030504020204" pitchFamily="34" charset="0"/>
                <a:ea typeface="Open Sans" panose="020B0606030504020204" pitchFamily="34" charset="0"/>
                <a:cs typeface="Open Sans" panose="020B0606030504020204" pitchFamily="34" charset="0"/>
              </a:rPr>
              <a:t>edt.im</a:t>
            </a:r>
            <a:r>
              <a:rPr lang="en-GB" sz="900" dirty="0">
                <a:latin typeface="Open Sans" panose="020B0606030504020204" pitchFamily="34" charset="0"/>
                <a:ea typeface="Open Sans" panose="020B0606030504020204" pitchFamily="34" charset="0"/>
                <a:cs typeface="Open Sans" panose="020B0606030504020204" pitchFamily="34" charset="0"/>
              </a:rPr>
              <a:t> - </a:t>
            </a:r>
            <a:r>
              <a:rPr lang="en-GB" sz="900" dirty="0" err="1">
                <a:latin typeface="Open Sans" panose="020B0606030504020204" pitchFamily="34" charset="0"/>
                <a:ea typeface="Open Sans" panose="020B0606030504020204" pitchFamily="34" charset="0"/>
                <a:cs typeface="Open Sans" panose="020B0606030504020204" pitchFamily="34" charset="0"/>
              </a:rPr>
              <a:t>Flaticon</a:t>
            </a:r>
            <a:endParaRPr lang="en-GB" sz="9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uppieren 21">
            <a:extLst>
              <a:ext uri="{FF2B5EF4-FFF2-40B4-BE49-F238E27FC236}">
                <a16:creationId xmlns:a16="http://schemas.microsoft.com/office/drawing/2014/main" id="{76FE6FBB-487C-95FC-A0BD-D050A34841F2}"/>
              </a:ext>
            </a:extLst>
          </p:cNvPr>
          <p:cNvGrpSpPr/>
          <p:nvPr/>
        </p:nvGrpSpPr>
        <p:grpSpPr>
          <a:xfrm>
            <a:off x="8255595" y="2379630"/>
            <a:ext cx="3107241" cy="2098739"/>
            <a:chOff x="8560395" y="1873303"/>
            <a:chExt cx="3107241" cy="2098739"/>
          </a:xfrm>
        </p:grpSpPr>
        <p:pic>
          <p:nvPicPr>
            <p:cNvPr id="11" name="Grafik 10" descr="Ein Bild, das Schwarz, Dunkelheit enthält.&#10;&#10;Automatisch generierte Beschreibung">
              <a:extLst>
                <a:ext uri="{FF2B5EF4-FFF2-40B4-BE49-F238E27FC236}">
                  <a16:creationId xmlns:a16="http://schemas.microsoft.com/office/drawing/2014/main" id="{411D0280-D7DA-11AA-D2FF-655E348DD147}"/>
                </a:ext>
              </a:extLst>
            </p:cNvPr>
            <p:cNvPicPr>
              <a:picLocks noChangeAspect="1"/>
            </p:cNvPicPr>
            <p:nvPr/>
          </p:nvPicPr>
          <p:blipFill>
            <a:blip r:embed="rId3"/>
            <a:stretch>
              <a:fillRect/>
            </a:stretch>
          </p:blipFill>
          <p:spPr>
            <a:xfrm>
              <a:off x="9840093" y="1958965"/>
              <a:ext cx="1763486" cy="1763486"/>
            </a:xfrm>
            <a:prstGeom prst="rect">
              <a:avLst/>
            </a:prstGeom>
          </p:spPr>
        </p:pic>
        <p:pic>
          <p:nvPicPr>
            <p:cNvPr id="12" name="Grafik 11" descr="Ein Bild, das Schwarz, Dunkelheit enthält.&#10;&#10;Automatisch generierte Beschreibung">
              <a:extLst>
                <a:ext uri="{FF2B5EF4-FFF2-40B4-BE49-F238E27FC236}">
                  <a16:creationId xmlns:a16="http://schemas.microsoft.com/office/drawing/2014/main" id="{25A3389F-1A7F-BF0A-F241-6E08152E6016}"/>
                </a:ext>
              </a:extLst>
            </p:cNvPr>
            <p:cNvPicPr>
              <a:picLocks noChangeAspect="1"/>
            </p:cNvPicPr>
            <p:nvPr/>
          </p:nvPicPr>
          <p:blipFill>
            <a:blip r:embed="rId3">
              <a:duotone>
                <a:schemeClr val="bg2">
                  <a:shade val="45000"/>
                  <a:satMod val="135000"/>
                </a:schemeClr>
                <a:prstClr val="white"/>
              </a:duotone>
            </a:blip>
            <a:stretch>
              <a:fillRect/>
            </a:stretch>
          </p:blipFill>
          <p:spPr>
            <a:xfrm>
              <a:off x="9350236" y="1873303"/>
              <a:ext cx="1272990" cy="1272990"/>
            </a:xfrm>
            <a:prstGeom prst="rect">
              <a:avLst/>
            </a:prstGeom>
          </p:spPr>
        </p:pic>
        <p:pic>
          <p:nvPicPr>
            <p:cNvPr id="13" name="Grafik 12" descr="Ein Bild, das Schwarz, Dunkelheit enthält.&#10;&#10;Automatisch generierte Beschreibung">
              <a:extLst>
                <a:ext uri="{FF2B5EF4-FFF2-40B4-BE49-F238E27FC236}">
                  <a16:creationId xmlns:a16="http://schemas.microsoft.com/office/drawing/2014/main" id="{FCCC234E-EB43-7BB4-143D-6F3A757A5AE4}"/>
                </a:ext>
              </a:extLst>
            </p:cNvPr>
            <p:cNvPicPr>
              <a:picLocks noChangeAspect="1"/>
            </p:cNvPicPr>
            <p:nvPr/>
          </p:nvPicPr>
          <p:blipFill>
            <a:blip r:embed="rId3">
              <a:duotone>
                <a:schemeClr val="bg2">
                  <a:shade val="45000"/>
                  <a:satMod val="135000"/>
                </a:schemeClr>
                <a:prstClr val="white"/>
              </a:duotone>
            </a:blip>
            <a:stretch>
              <a:fillRect/>
            </a:stretch>
          </p:blipFill>
          <p:spPr>
            <a:xfrm>
              <a:off x="8946839" y="2210352"/>
              <a:ext cx="1362571" cy="1362571"/>
            </a:xfrm>
            <a:prstGeom prst="rect">
              <a:avLst/>
            </a:prstGeom>
          </p:spPr>
        </p:pic>
        <p:sp>
          <p:nvSpPr>
            <p:cNvPr id="19" name="Textfeld 18">
              <a:extLst>
                <a:ext uri="{FF2B5EF4-FFF2-40B4-BE49-F238E27FC236}">
                  <a16:creationId xmlns:a16="http://schemas.microsoft.com/office/drawing/2014/main" id="{5B3FD167-1ABE-E939-0155-42204D48A2BA}"/>
                </a:ext>
              </a:extLst>
            </p:cNvPr>
            <p:cNvSpPr txBox="1"/>
            <p:nvPr/>
          </p:nvSpPr>
          <p:spPr>
            <a:xfrm>
              <a:off x="10045665" y="3685810"/>
              <a:ext cx="1621971" cy="286232"/>
            </a:xfrm>
            <a:prstGeom prst="rect">
              <a:avLst/>
            </a:prstGeom>
            <a:noFill/>
          </p:spPr>
          <p:txBody>
            <a:bodyPr wrap="square">
              <a:spAutoFit/>
            </a:bodyPr>
            <a:lstStyle/>
            <a:p>
              <a:pPr algn="ctr">
                <a:lnSpc>
                  <a:spcPct val="90000"/>
                </a:lnSpc>
                <a:buClr>
                  <a:schemeClr val="dk1"/>
                </a:buClr>
                <a:buSzPts val="2500"/>
              </a:pPr>
              <a:r>
                <a:rPr lang="en-GB" b="1" dirty="0">
                  <a:solidFill>
                    <a:schemeClr val="dk1"/>
                  </a:solidFill>
                  <a:latin typeface="Open Sans ExtraBold"/>
                  <a:ea typeface="Open Sans ExtraBold"/>
                  <a:cs typeface="Open Sans ExtraBold"/>
                  <a:sym typeface="Open Sans ExtraBold"/>
                </a:rPr>
                <a:t>Case Presenter</a:t>
              </a:r>
            </a:p>
          </p:txBody>
        </p:sp>
        <p:sp>
          <p:nvSpPr>
            <p:cNvPr id="20" name="Textfeld 19">
              <a:extLst>
                <a:ext uri="{FF2B5EF4-FFF2-40B4-BE49-F238E27FC236}">
                  <a16:creationId xmlns:a16="http://schemas.microsoft.com/office/drawing/2014/main" id="{81909396-F929-5FB8-B8E0-744888634B47}"/>
                </a:ext>
              </a:extLst>
            </p:cNvPr>
            <p:cNvSpPr txBox="1"/>
            <p:nvPr/>
          </p:nvSpPr>
          <p:spPr>
            <a:xfrm>
              <a:off x="8560395" y="3492663"/>
              <a:ext cx="1621971" cy="286232"/>
            </a:xfrm>
            <a:prstGeom prst="rect">
              <a:avLst/>
            </a:prstGeom>
            <a:noFill/>
          </p:spPr>
          <p:txBody>
            <a:bodyPr wrap="square">
              <a:spAutoFit/>
            </a:bodyPr>
            <a:lstStyle/>
            <a:p>
              <a:pPr algn="ctr">
                <a:lnSpc>
                  <a:spcPct val="90000"/>
                </a:lnSpc>
                <a:buClr>
                  <a:schemeClr val="dk1"/>
                </a:buClr>
                <a:buSzPts val="2500"/>
              </a:pPr>
              <a:r>
                <a:rPr lang="en-GB" b="1" dirty="0">
                  <a:solidFill>
                    <a:srgbClr val="28374C"/>
                  </a:solidFill>
                  <a:latin typeface="Open Sans ExtraBold"/>
                  <a:ea typeface="Open Sans ExtraBold"/>
                  <a:cs typeface="Open Sans ExtraBold"/>
                  <a:sym typeface="Open Sans ExtraBold"/>
                </a:rPr>
                <a:t>Listeners</a:t>
              </a: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6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Input &amp; Exercise:</a:t>
            </a:r>
            <a:endParaRPr/>
          </a:p>
        </p:txBody>
      </p:sp>
      <p:sp>
        <p:nvSpPr>
          <p:cNvPr id="1000" name="Google Shape;1000;p6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Empathy</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Map</a:t>
            </a:r>
            <a:endParaRPr i="1" dirty="0"/>
          </a:p>
        </p:txBody>
      </p:sp>
      <p:cxnSp>
        <p:nvCxnSpPr>
          <p:cNvPr id="1001" name="Google Shape;1001;p64"/>
          <p:cNvCxnSpPr/>
          <p:nvPr/>
        </p:nvCxnSpPr>
        <p:spPr>
          <a:xfrm>
            <a:off x="435006" y="1100829"/>
            <a:ext cx="6493076" cy="0"/>
          </a:xfrm>
          <a:prstGeom prst="straightConnector1">
            <a:avLst/>
          </a:prstGeom>
          <a:noFill/>
          <a:ln w="9525" cap="flat" cmpd="sng">
            <a:solidFill>
              <a:schemeClr val="dk1"/>
            </a:solidFill>
            <a:prstDash val="solid"/>
            <a:miter lim="800000"/>
            <a:headEnd type="none" w="sm" len="sm"/>
            <a:tailEnd type="none" w="sm" len="sm"/>
          </a:ln>
        </p:spPr>
      </p:cxnSp>
      <p:sp>
        <p:nvSpPr>
          <p:cNvPr id="1002" name="Google Shape;1002;p64"/>
          <p:cNvSpPr txBox="1"/>
          <p:nvPr/>
        </p:nvSpPr>
        <p:spPr>
          <a:xfrm>
            <a:off x="338380" y="1819274"/>
            <a:ext cx="6493075" cy="416060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000"/>
              <a:buFont typeface="Arial"/>
              <a:buNone/>
            </a:pPr>
            <a:endParaRPr lang="en-GB" sz="2400" b="0" i="0" u="none" strike="noStrike" cap="none" dirty="0">
              <a:solidFill>
                <a:schemeClr val="dk1"/>
              </a:solidFill>
              <a:latin typeface="Open Sans Light"/>
              <a:ea typeface="Open Sans Light"/>
              <a:cs typeface="Open Sans Light"/>
              <a:sym typeface="Open Sans Light"/>
            </a:endParaRPr>
          </a:p>
          <a:p>
            <a:pPr marL="457200" marR="0" lvl="0" indent="0" algn="l" rtl="0">
              <a:lnSpc>
                <a:spcPct val="90000"/>
              </a:lnSpc>
              <a:spcBef>
                <a:spcPts val="1000"/>
              </a:spcBef>
              <a:spcAft>
                <a:spcPts val="0"/>
              </a:spcAft>
              <a:buClr>
                <a:srgbClr val="000000"/>
              </a:buClr>
              <a:buSzPts val="1800"/>
              <a:buFont typeface="Arial"/>
              <a:buNone/>
            </a:pPr>
            <a:r>
              <a:rPr lang="en-GB" sz="1800" b="1" i="1" u="none" strike="noStrike" cap="none" dirty="0">
                <a:solidFill>
                  <a:schemeClr val="dk1"/>
                </a:solidFill>
                <a:latin typeface="Open Sans SemiBold"/>
                <a:ea typeface="Open Sans SemiBold"/>
                <a:cs typeface="Open Sans SemiBold"/>
                <a:sym typeface="Open Sans SemiBold"/>
              </a:rPr>
              <a:t>How does your partner think or feel </a:t>
            </a:r>
            <a:r>
              <a:rPr lang="en-GB" sz="1800" b="1" i="1" dirty="0">
                <a:solidFill>
                  <a:schemeClr val="dk1"/>
                </a:solidFill>
                <a:latin typeface="Open Sans SemiBold"/>
                <a:ea typeface="Open Sans SemiBold"/>
                <a:cs typeface="Open Sans SemiBold"/>
                <a:sym typeface="Open Sans SemiBold"/>
              </a:rPr>
              <a:t>(</a:t>
            </a:r>
            <a:r>
              <a:rPr lang="en-GB" sz="1800" b="1" i="1" u="none" strike="noStrike" cap="none" dirty="0">
                <a:solidFill>
                  <a:schemeClr val="dk1"/>
                </a:solidFill>
                <a:latin typeface="Open Sans SemiBold"/>
                <a:ea typeface="Open Sans SemiBold"/>
                <a:cs typeface="Open Sans SemiBold"/>
                <a:sym typeface="Open Sans SemiBold"/>
              </a:rPr>
              <a:t>part 2)?</a:t>
            </a:r>
            <a:endParaRPr lang="en-GB" sz="1400" b="0" i="0" u="none" strike="noStrike" cap="none" dirty="0">
              <a:solidFill>
                <a:srgbClr val="000000"/>
              </a:solidFill>
              <a:latin typeface="Arial"/>
              <a:ea typeface="Arial"/>
              <a:cs typeface="Arial"/>
              <a:sym typeface="Arial"/>
            </a:endParaRPr>
          </a:p>
          <a:p>
            <a:pPr marL="457200" marR="0" lvl="0" indent="0" algn="l" rtl="0">
              <a:lnSpc>
                <a:spcPct val="90000"/>
              </a:lnSpc>
              <a:spcBef>
                <a:spcPts val="1000"/>
              </a:spcBef>
              <a:spcAft>
                <a:spcPts val="0"/>
              </a:spcAft>
              <a:buClr>
                <a:srgbClr val="000000"/>
              </a:buClr>
              <a:buSzPts val="1800"/>
              <a:buFont typeface="Arial"/>
              <a:buNone/>
            </a:pPr>
            <a:endParaRPr lang="en-GB" sz="1800" b="1" i="1" u="none" strike="noStrike" cap="none" dirty="0">
              <a:solidFill>
                <a:schemeClr val="dk1"/>
              </a:solidFill>
              <a:latin typeface="Open Sans SemiBold"/>
              <a:ea typeface="Open Sans SemiBold"/>
              <a:cs typeface="Open Sans SemiBold"/>
              <a:sym typeface="Open Sans SemiBold"/>
            </a:endParaRPr>
          </a:p>
          <a:p>
            <a:pPr marL="800100" marR="0" lvl="0" indent="-342900" algn="l" rtl="0">
              <a:lnSpc>
                <a:spcPct val="90000"/>
              </a:lnSpc>
              <a:spcBef>
                <a:spcPts val="1000"/>
              </a:spcBef>
              <a:spcAft>
                <a:spcPts val="0"/>
              </a:spcAft>
              <a:buClr>
                <a:srgbClr val="000000"/>
              </a:buClr>
              <a:buSzPts val="1800"/>
              <a:buFont typeface="+mj-lt"/>
              <a:buAutoNum type="arabicPeriod"/>
            </a:pPr>
            <a:r>
              <a:rPr lang="en-GB" sz="1800" dirty="0">
                <a:solidFill>
                  <a:schemeClr val="dk1"/>
                </a:solidFill>
                <a:latin typeface="Open Sans Light"/>
                <a:ea typeface="Open Sans Light"/>
                <a:cs typeface="Open Sans Light"/>
                <a:sym typeface="Open Sans SemiBold"/>
              </a:rPr>
              <a:t>Conduct a brief interview with a partner. </a:t>
            </a:r>
          </a:p>
          <a:p>
            <a:pPr marL="800100" marR="0" lvl="0" indent="-342900" algn="l" rtl="0">
              <a:lnSpc>
                <a:spcPct val="90000"/>
              </a:lnSpc>
              <a:spcBef>
                <a:spcPts val="1000"/>
              </a:spcBef>
              <a:spcAft>
                <a:spcPts val="0"/>
              </a:spcAft>
              <a:buClr>
                <a:srgbClr val="000000"/>
              </a:buClr>
              <a:buSzPts val="1800"/>
              <a:buFont typeface="+mj-lt"/>
              <a:buAutoNum type="arabicPeriod"/>
            </a:pPr>
            <a:r>
              <a:rPr lang="en-GB" sz="1800" dirty="0">
                <a:solidFill>
                  <a:schemeClr val="dk1"/>
                </a:solidFill>
                <a:latin typeface="Open Sans Light"/>
                <a:ea typeface="Open Sans Light"/>
                <a:cs typeface="Open Sans Light"/>
                <a:sym typeface="Open Sans SemiBold"/>
              </a:rPr>
              <a:t>Inquire about something your partner enjoys a lot.</a:t>
            </a:r>
          </a:p>
          <a:p>
            <a:pPr marL="800100" marR="0" lvl="0" indent="-342900" algn="l" rtl="0">
              <a:lnSpc>
                <a:spcPct val="90000"/>
              </a:lnSpc>
              <a:spcBef>
                <a:spcPts val="1000"/>
              </a:spcBef>
              <a:spcAft>
                <a:spcPts val="0"/>
              </a:spcAft>
              <a:buClr>
                <a:srgbClr val="000000"/>
              </a:buClr>
              <a:buSzPts val="1800"/>
              <a:buFont typeface="+mj-lt"/>
              <a:buAutoNum type="arabicPeriod"/>
            </a:pPr>
            <a:r>
              <a:rPr lang="en-GB" sz="1800" dirty="0">
                <a:solidFill>
                  <a:schemeClr val="dk1"/>
                </a:solidFill>
                <a:latin typeface="Open Sans Light"/>
                <a:ea typeface="Open Sans Light"/>
                <a:cs typeface="Open Sans Light"/>
                <a:sym typeface="Open Sans SemiBold"/>
              </a:rPr>
              <a:t>Create an empathy map based on what you learned from the interview.</a:t>
            </a:r>
          </a:p>
          <a:p>
            <a:pPr marL="800100" indent="-342900">
              <a:lnSpc>
                <a:spcPct val="90000"/>
              </a:lnSpc>
              <a:spcBef>
                <a:spcPts val="1000"/>
              </a:spcBef>
              <a:buSzPts val="1800"/>
              <a:buFont typeface="+mj-lt"/>
              <a:buAutoNum type="arabicPeriod"/>
            </a:pPr>
            <a:r>
              <a:rPr lang="en-GB" sz="1800" dirty="0">
                <a:solidFill>
                  <a:schemeClr val="dk1"/>
                </a:solidFill>
                <a:latin typeface="Open Sans Light"/>
                <a:ea typeface="Open Sans Light"/>
                <a:cs typeface="Open Sans Light"/>
                <a:sym typeface="Open Sans SemiBold"/>
              </a:rPr>
              <a:t>Utilize the information you have gathered on your presentation canvas to prepare a 1-minute speech about what your partner enjoys a lot. Incorporate as many expressions of the “sentiment of the collective” as possible.</a:t>
            </a:r>
          </a:p>
        </p:txBody>
      </p:sp>
      <p:pic>
        <p:nvPicPr>
          <p:cNvPr id="1003" name="Google Shape;1003;p64"/>
          <p:cNvPicPr preferRelativeResize="0"/>
          <p:nvPr/>
        </p:nvPicPr>
        <p:blipFill rotWithShape="1">
          <a:blip r:embed="rId3">
            <a:alphaModFix/>
          </a:blip>
          <a:srcRect l="17244" r="39769" b="1002"/>
          <a:stretch/>
        </p:blipFill>
        <p:spPr>
          <a:xfrm>
            <a:off x="7913875" y="0"/>
            <a:ext cx="4278125" cy="6572773"/>
          </a:xfrm>
          <a:prstGeom prst="rect">
            <a:avLst/>
          </a:prstGeom>
          <a:noFill/>
          <a:ln>
            <a:noFill/>
          </a:ln>
        </p:spPr>
      </p:pic>
      <p:sp>
        <p:nvSpPr>
          <p:cNvPr id="1004" name="Google Shape;1004;p64"/>
          <p:cNvSpPr/>
          <p:nvPr/>
        </p:nvSpPr>
        <p:spPr>
          <a:xfrm>
            <a:off x="7913875" y="0"/>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05" name="Google Shape;1005;p6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68</a:t>
            </a:fld>
            <a:endParaRPr dirty="0"/>
          </a:p>
        </p:txBody>
      </p:sp>
      <p:sp>
        <p:nvSpPr>
          <p:cNvPr id="1006" name="Google Shape;1006;p6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extLst>
      <p:ext uri="{BB962C8B-B14F-4D97-AF65-F5344CB8AC3E}">
        <p14:creationId xmlns:p14="http://schemas.microsoft.com/office/powerpoint/2010/main" val="1000657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0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Input &amp; Exercise:</a:t>
            </a:r>
            <a:endParaRPr/>
          </a:p>
        </p:txBody>
      </p:sp>
      <p:sp>
        <p:nvSpPr>
          <p:cNvPr id="1012" name="Google Shape;1012;p10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Empathy</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Map</a:t>
            </a:r>
            <a:endParaRPr i="1" dirty="0"/>
          </a:p>
        </p:txBody>
      </p:sp>
      <p:cxnSp>
        <p:nvCxnSpPr>
          <p:cNvPr id="1013" name="Google Shape;1013;p108"/>
          <p:cNvCxnSpPr/>
          <p:nvPr/>
        </p:nvCxnSpPr>
        <p:spPr>
          <a:xfrm>
            <a:off x="435006" y="1100829"/>
            <a:ext cx="6493076" cy="0"/>
          </a:xfrm>
          <a:prstGeom prst="straightConnector1">
            <a:avLst/>
          </a:prstGeom>
          <a:noFill/>
          <a:ln w="9525" cap="flat" cmpd="sng">
            <a:solidFill>
              <a:schemeClr val="dk1"/>
            </a:solidFill>
            <a:prstDash val="solid"/>
            <a:miter lim="800000"/>
            <a:headEnd type="none" w="sm" len="sm"/>
            <a:tailEnd type="none" w="sm" len="sm"/>
          </a:ln>
        </p:spPr>
      </p:cxnSp>
      <p:sp>
        <p:nvSpPr>
          <p:cNvPr id="1016" name="Google Shape;1016;p10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69</a:t>
            </a:fld>
            <a:endParaRPr dirty="0"/>
          </a:p>
        </p:txBody>
      </p:sp>
      <p:sp>
        <p:nvSpPr>
          <p:cNvPr id="1017" name="Google Shape;1017;p10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pic>
        <p:nvPicPr>
          <p:cNvPr id="2" name="Grafik 1">
            <a:extLst>
              <a:ext uri="{FF2B5EF4-FFF2-40B4-BE49-F238E27FC236}">
                <a16:creationId xmlns:a16="http://schemas.microsoft.com/office/drawing/2014/main" id="{B1C86E89-BD22-4B6C-FDA9-B8D304804622}"/>
              </a:ext>
            </a:extLst>
          </p:cNvPr>
          <p:cNvPicPr>
            <a:picLocks noChangeAspect="1"/>
          </p:cNvPicPr>
          <p:nvPr/>
        </p:nvPicPr>
        <p:blipFill>
          <a:blip r:embed="rId3"/>
          <a:stretch>
            <a:fillRect/>
          </a:stretch>
        </p:blipFill>
        <p:spPr>
          <a:xfrm>
            <a:off x="2488722" y="1262291"/>
            <a:ext cx="7214556" cy="51060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9"/>
          <p:cNvSpPr txBox="1">
            <a:spLocks noGrp="1"/>
          </p:cNvSpPr>
          <p:nvPr>
            <p:ph type="title"/>
          </p:nvPr>
        </p:nvSpPr>
        <p:spPr>
          <a:xfrm>
            <a:off x="341051" y="2764025"/>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Wrap-up:</a:t>
            </a:r>
            <a:endParaRPr/>
          </a:p>
        </p:txBody>
      </p:sp>
      <p:sp>
        <p:nvSpPr>
          <p:cNvPr id="207" name="Google Shape;207;p9"/>
          <p:cNvSpPr txBox="1">
            <a:spLocks noGrp="1"/>
          </p:cNvSpPr>
          <p:nvPr>
            <p:ph type="body" idx="1"/>
          </p:nvPr>
        </p:nvSpPr>
        <p:spPr>
          <a:xfrm>
            <a:off x="341050" y="3164598"/>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Charismatic Individuals</a:t>
            </a:r>
            <a:endParaRPr lang="en-GB" i="1" dirty="0"/>
          </a:p>
        </p:txBody>
      </p:sp>
      <p:cxnSp>
        <p:nvCxnSpPr>
          <p:cNvPr id="208" name="Google Shape;208;p9"/>
          <p:cNvCxnSpPr/>
          <p:nvPr/>
        </p:nvCxnSpPr>
        <p:spPr>
          <a:xfrm rot="10800000" flipH="1">
            <a:off x="435006" y="3570342"/>
            <a:ext cx="5449427" cy="9285"/>
          </a:xfrm>
          <a:prstGeom prst="straightConnector1">
            <a:avLst/>
          </a:prstGeom>
          <a:noFill/>
          <a:ln w="9525" cap="flat" cmpd="sng">
            <a:solidFill>
              <a:schemeClr val="dk1"/>
            </a:solidFill>
            <a:prstDash val="solid"/>
            <a:miter lim="800000"/>
            <a:headEnd type="none" w="sm" len="sm"/>
            <a:tailEnd type="none" w="sm" len="sm"/>
          </a:ln>
        </p:spPr>
      </p:cxnSp>
      <p:pic>
        <p:nvPicPr>
          <p:cNvPr id="209" name="Google Shape;209;p9" descr="A picture containing person, person, smiling, posing&#10;&#10;Description automatically generated"/>
          <p:cNvPicPr preferRelativeResize="0"/>
          <p:nvPr/>
        </p:nvPicPr>
        <p:blipFill rotWithShape="1">
          <a:blip r:embed="rId3">
            <a:alphaModFix/>
          </a:blip>
          <a:srcRect/>
          <a:stretch/>
        </p:blipFill>
        <p:spPr>
          <a:xfrm>
            <a:off x="7913875" y="-6085"/>
            <a:ext cx="4359628" cy="6572773"/>
          </a:xfrm>
          <a:prstGeom prst="rect">
            <a:avLst/>
          </a:prstGeom>
          <a:noFill/>
          <a:ln>
            <a:noFill/>
          </a:ln>
        </p:spPr>
      </p:pic>
      <p:sp>
        <p:nvSpPr>
          <p:cNvPr id="210" name="Google Shape;210;p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a:t>
            </a:fld>
            <a:endParaRPr dirty="0"/>
          </a:p>
        </p:txBody>
      </p:sp>
      <p:sp>
        <p:nvSpPr>
          <p:cNvPr id="211" name="Google Shape;211;p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6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Wrap-up</a:t>
            </a:r>
            <a:endParaRPr/>
          </a:p>
        </p:txBody>
      </p:sp>
      <p:sp>
        <p:nvSpPr>
          <p:cNvPr id="1023" name="Google Shape;1023;p6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Empathy</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Map</a:t>
            </a:r>
            <a:endParaRPr i="1" dirty="0"/>
          </a:p>
        </p:txBody>
      </p:sp>
      <p:pic>
        <p:nvPicPr>
          <p:cNvPr id="1024" name="Google Shape;1024;p65"/>
          <p:cNvPicPr preferRelativeResize="0"/>
          <p:nvPr/>
        </p:nvPicPr>
        <p:blipFill rotWithShape="1">
          <a:blip r:embed="rId3">
            <a:alphaModFix/>
          </a:blip>
          <a:srcRect l="17244" r="39769" b="1002"/>
          <a:stretch/>
        </p:blipFill>
        <p:spPr>
          <a:xfrm>
            <a:off x="7913875" y="0"/>
            <a:ext cx="4278125" cy="6572773"/>
          </a:xfrm>
          <a:prstGeom prst="rect">
            <a:avLst/>
          </a:prstGeom>
          <a:noFill/>
          <a:ln>
            <a:noFill/>
          </a:ln>
        </p:spPr>
      </p:pic>
      <p:cxnSp>
        <p:nvCxnSpPr>
          <p:cNvPr id="1025" name="Google Shape;1025;p65"/>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1026" name="Google Shape;1026;p65"/>
          <p:cNvSpPr/>
          <p:nvPr/>
        </p:nvSpPr>
        <p:spPr>
          <a:xfrm>
            <a:off x="7913875" y="0"/>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27" name="Google Shape;1027;p65"/>
          <p:cNvSpPr txBox="1"/>
          <p:nvPr/>
        </p:nvSpPr>
        <p:spPr>
          <a:xfrm>
            <a:off x="1409700" y="2845522"/>
            <a:ext cx="4876800" cy="1949681"/>
          </a:xfrm>
          <a:prstGeom prst="rect">
            <a:avLst/>
          </a:prstGeom>
          <a:noFill/>
          <a:ln>
            <a:noFill/>
          </a:ln>
        </p:spPr>
        <p:txBody>
          <a:bodyPr spcFirstLastPara="1" wrap="square" lIns="91425" tIns="45700" rIns="91425" bIns="45700" anchor="t" anchorCtr="0">
            <a:noAutofit/>
          </a:bodyPr>
          <a:lstStyle/>
          <a:p>
            <a:pPr marL="482600" marR="0" lvl="0" indent="-482600" algn="l" rtl="0">
              <a:lnSpc>
                <a:spcPct val="90000"/>
              </a:lnSpc>
              <a:spcBef>
                <a:spcPts val="0"/>
              </a:spcBef>
              <a:spcAft>
                <a:spcPts val="0"/>
              </a:spcAft>
              <a:buClr>
                <a:schemeClr val="dk1"/>
              </a:buClr>
              <a:buSzPts val="2000"/>
              <a:buFont typeface="Arial"/>
              <a:buChar char="▶"/>
            </a:pPr>
            <a:r>
              <a:rPr lang="de-DE" sz="1800" b="0" i="0" u="none" strike="noStrike" cap="none">
                <a:solidFill>
                  <a:schemeClr val="dk1"/>
                </a:solidFill>
                <a:latin typeface="Open Sans SemiBold"/>
                <a:ea typeface="Open Sans SemiBold"/>
                <a:cs typeface="Open Sans SemiBold"/>
                <a:sym typeface="Open Sans SemiBold"/>
              </a:rPr>
              <a:t>Were there any difficulties?</a:t>
            </a:r>
            <a:endParaRPr sz="1400" b="0" i="0" u="none" strike="noStrike" cap="none">
              <a:solidFill>
                <a:srgbClr val="000000"/>
              </a:solidFill>
              <a:latin typeface="Arial"/>
              <a:ea typeface="Arial"/>
              <a:cs typeface="Arial"/>
              <a:sym typeface="Arial"/>
            </a:endParaRPr>
          </a:p>
          <a:p>
            <a:pPr marL="482600" marR="0" lvl="0" indent="-355600" algn="l" rtl="0">
              <a:lnSpc>
                <a:spcPct val="90000"/>
              </a:lnSpc>
              <a:spcBef>
                <a:spcPts val="0"/>
              </a:spcBef>
              <a:spcAft>
                <a:spcPts val="0"/>
              </a:spcAft>
              <a:buClr>
                <a:schemeClr val="dk1"/>
              </a:buClr>
              <a:buSzPts val="2000"/>
              <a:buFont typeface="Arial"/>
              <a:buNone/>
            </a:pPr>
            <a:endParaRPr sz="1800" b="0" i="0" u="none" strike="noStrike" cap="none">
              <a:solidFill>
                <a:srgbClr val="000000"/>
              </a:solidFill>
              <a:latin typeface="Arial"/>
              <a:ea typeface="Arial"/>
              <a:cs typeface="Arial"/>
              <a:sym typeface="Arial"/>
            </a:endParaRPr>
          </a:p>
          <a:p>
            <a:pPr marL="482600" marR="0" lvl="0" indent="-482600" algn="l" rtl="0">
              <a:lnSpc>
                <a:spcPct val="90000"/>
              </a:lnSpc>
              <a:spcBef>
                <a:spcPts val="0"/>
              </a:spcBef>
              <a:spcAft>
                <a:spcPts val="0"/>
              </a:spcAft>
              <a:buClr>
                <a:srgbClr val="000000"/>
              </a:buClr>
              <a:buSzPts val="1400"/>
              <a:buFont typeface="Arial"/>
              <a:buNone/>
            </a:pPr>
            <a:r>
              <a:rPr lang="de-DE" sz="1800" b="0" i="0" u="none" strike="noStrike" cap="none">
                <a:solidFill>
                  <a:schemeClr val="dk1"/>
                </a:solidFill>
                <a:highlight>
                  <a:srgbClr val="FFFFFF"/>
                </a:highlight>
                <a:latin typeface="Open Sans SemiBold"/>
                <a:ea typeface="Open Sans SemiBold"/>
                <a:cs typeface="Open Sans SemiBold"/>
                <a:sym typeface="Open Sans SemiBold"/>
              </a:rPr>
              <a:t> </a:t>
            </a:r>
            <a:endParaRPr sz="1800" b="0" i="0" u="none" strike="noStrike" cap="none">
              <a:solidFill>
                <a:schemeClr val="dk1"/>
              </a:solidFill>
              <a:highlight>
                <a:srgbClr val="FFFFFF"/>
              </a:highlight>
              <a:latin typeface="Open Sans SemiBold"/>
              <a:ea typeface="Open Sans SemiBold"/>
              <a:cs typeface="Open Sans SemiBold"/>
              <a:sym typeface="Open Sans SemiBold"/>
            </a:endParaRPr>
          </a:p>
          <a:p>
            <a:pPr marL="482600" marR="0" lvl="0" indent="-482600" algn="l" rtl="0">
              <a:lnSpc>
                <a:spcPct val="90000"/>
              </a:lnSpc>
              <a:spcBef>
                <a:spcPts val="0"/>
              </a:spcBef>
              <a:spcAft>
                <a:spcPts val="0"/>
              </a:spcAft>
              <a:buClr>
                <a:schemeClr val="dk1"/>
              </a:buClr>
              <a:buSzPts val="2000"/>
              <a:buFont typeface="Arial"/>
              <a:buChar char="▶"/>
            </a:pPr>
            <a:r>
              <a:rPr lang="de-DE" sz="1800" b="0" i="0" u="none" strike="noStrike" cap="none">
                <a:solidFill>
                  <a:schemeClr val="dk1"/>
                </a:solidFill>
                <a:latin typeface="Open Sans SemiBold"/>
                <a:ea typeface="Open Sans SemiBold"/>
                <a:cs typeface="Open Sans SemiBold"/>
                <a:sym typeface="Open Sans SemiBold"/>
              </a:rPr>
              <a:t>Where can the group help you here?</a:t>
            </a:r>
            <a:endParaRPr sz="1400" b="0" i="0" u="none" strike="noStrike" cap="none">
              <a:solidFill>
                <a:srgbClr val="000000"/>
              </a:solidFill>
              <a:latin typeface="Arial"/>
              <a:ea typeface="Arial"/>
              <a:cs typeface="Arial"/>
              <a:sym typeface="Arial"/>
            </a:endParaRPr>
          </a:p>
          <a:p>
            <a:pPr marL="482600" marR="0" lvl="0" indent="-482600" algn="l" rtl="0">
              <a:lnSpc>
                <a:spcPct val="90000"/>
              </a:lnSpc>
              <a:spcBef>
                <a:spcPts val="1000"/>
              </a:spcBef>
              <a:spcAft>
                <a:spcPts val="0"/>
              </a:spcAft>
              <a:buClr>
                <a:schemeClr val="dk1"/>
              </a:buClr>
              <a:buSzPts val="2000"/>
              <a:buFont typeface="Arial"/>
              <a:buNone/>
            </a:pPr>
            <a:endParaRPr sz="1800" b="0" i="0" u="none" strike="noStrike" cap="none">
              <a:solidFill>
                <a:srgbClr val="002060"/>
              </a:solidFill>
              <a:latin typeface="Open Sans SemiBold"/>
              <a:ea typeface="Open Sans SemiBold"/>
              <a:cs typeface="Open Sans SemiBold"/>
              <a:sym typeface="Open Sans SemiBold"/>
            </a:endParaRPr>
          </a:p>
        </p:txBody>
      </p:sp>
      <p:sp>
        <p:nvSpPr>
          <p:cNvPr id="1028" name="Google Shape;1028;p6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70</a:t>
            </a:fld>
            <a:endParaRPr dirty="0"/>
          </a:p>
        </p:txBody>
      </p:sp>
      <p:sp>
        <p:nvSpPr>
          <p:cNvPr id="1029" name="Google Shape;1029;p6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GB"/>
              <a:t>Exercise</a:t>
            </a:r>
          </a:p>
        </p:txBody>
      </p:sp>
      <p:sp>
        <p:nvSpPr>
          <p:cNvPr id="179" name="Google Shape;179;p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Crafting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Your</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Motivational Speech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with</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Charisma</a:t>
            </a:r>
            <a:endParaRPr lang="de-DE" i="1" dirty="0"/>
          </a:p>
        </p:txBody>
      </p:sp>
      <p:sp>
        <p:nvSpPr>
          <p:cNvPr id="180" name="Google Shape;180;p6"/>
          <p:cNvSpPr txBox="1"/>
          <p:nvPr/>
        </p:nvSpPr>
        <p:spPr>
          <a:xfrm>
            <a:off x="797607" y="1935295"/>
            <a:ext cx="6481985" cy="2715527"/>
          </a:xfrm>
          <a:prstGeom prst="rect">
            <a:avLst/>
          </a:prstGeom>
          <a:noFill/>
          <a:ln>
            <a:noFill/>
          </a:ln>
        </p:spPr>
        <p:txBody>
          <a:bodyPr spcFirstLastPara="1" wrap="square" lIns="91425" tIns="45700" rIns="91425" bIns="45700" anchor="t" anchorCtr="0">
            <a:noAutofit/>
          </a:bodyPr>
          <a:lstStyle/>
          <a:p>
            <a:pPr>
              <a:lnSpc>
                <a:spcPct val="90000"/>
              </a:lnSpc>
              <a:buSzPts val="1400"/>
            </a:pPr>
            <a:r>
              <a:rPr lang="en-GB" dirty="0">
                <a:solidFill>
                  <a:schemeClr val="dk1"/>
                </a:solidFill>
                <a:latin typeface="Open Sans SemiBold"/>
                <a:ea typeface="Open Sans SemiBold"/>
                <a:cs typeface="Open Sans SemiBold"/>
                <a:sym typeface="Open Sans SemiBold"/>
              </a:rPr>
              <a:t>Write a one-minute charismatic speech </a:t>
            </a:r>
            <a:r>
              <a:rPr lang="de-DE" dirty="0" err="1">
                <a:solidFill>
                  <a:schemeClr val="dk1"/>
                </a:solidFill>
                <a:latin typeface="Open Sans SemiBold"/>
                <a:ea typeface="Open Sans SemiBold"/>
                <a:cs typeface="Open Sans SemiBold"/>
                <a:sym typeface="Open Sans Light"/>
              </a:rPr>
              <a:t>for</a:t>
            </a:r>
            <a:r>
              <a:rPr lang="de-DE" dirty="0">
                <a:solidFill>
                  <a:schemeClr val="dk1"/>
                </a:solidFill>
                <a:latin typeface="Open Sans SemiBold"/>
                <a:ea typeface="Open Sans SemiBold"/>
                <a:cs typeface="Open Sans SemiBold"/>
                <a:sym typeface="Open Sans Light"/>
              </a:rPr>
              <a:t> </a:t>
            </a:r>
            <a:r>
              <a:rPr lang="de-DE" dirty="0" err="1">
                <a:solidFill>
                  <a:schemeClr val="dk1"/>
                </a:solidFill>
                <a:latin typeface="Open Sans SemiBold"/>
                <a:ea typeface="Open Sans SemiBold"/>
                <a:cs typeface="Open Sans SemiBold"/>
                <a:sym typeface="Open Sans Light"/>
              </a:rPr>
              <a:t>the</a:t>
            </a:r>
            <a:r>
              <a:rPr lang="de-DE" dirty="0">
                <a:solidFill>
                  <a:schemeClr val="dk1"/>
                </a:solidFill>
                <a:latin typeface="Open Sans SemiBold"/>
                <a:ea typeface="Open Sans SemiBold"/>
                <a:cs typeface="Open Sans SemiBold"/>
                <a:sym typeface="Open Sans Light"/>
              </a:rPr>
              <a:t> </a:t>
            </a:r>
            <a:r>
              <a:rPr lang="de-DE" dirty="0" err="1">
                <a:solidFill>
                  <a:schemeClr val="dk1"/>
                </a:solidFill>
                <a:latin typeface="Open Sans SemiBold"/>
                <a:ea typeface="Open Sans SemiBold"/>
                <a:cs typeface="Open Sans SemiBold"/>
                <a:sym typeface="Open Sans Light"/>
              </a:rPr>
              <a:t>situation</a:t>
            </a:r>
            <a:r>
              <a:rPr lang="de-DE" dirty="0">
                <a:solidFill>
                  <a:schemeClr val="dk1"/>
                </a:solidFill>
                <a:latin typeface="Open Sans SemiBold"/>
                <a:ea typeface="Open Sans SemiBold"/>
                <a:cs typeface="Open Sans SemiBold"/>
                <a:sym typeface="Open Sans Light"/>
              </a:rPr>
              <a:t> </a:t>
            </a:r>
            <a:r>
              <a:rPr lang="de-DE" dirty="0" err="1">
                <a:solidFill>
                  <a:schemeClr val="dk1"/>
                </a:solidFill>
                <a:latin typeface="Open Sans SemiBold"/>
                <a:ea typeface="Open Sans SemiBold"/>
                <a:cs typeface="Open Sans SemiBold"/>
                <a:sym typeface="Open Sans Light"/>
              </a:rPr>
              <a:t>you</a:t>
            </a:r>
            <a:r>
              <a:rPr lang="de-DE" dirty="0">
                <a:solidFill>
                  <a:schemeClr val="dk1"/>
                </a:solidFill>
                <a:latin typeface="Open Sans SemiBold"/>
                <a:ea typeface="Open Sans SemiBold"/>
                <a:cs typeface="Open Sans SemiBold"/>
                <a:sym typeface="Open Sans Light"/>
              </a:rPr>
              <a:t> </a:t>
            </a:r>
            <a:r>
              <a:rPr lang="de-DE" dirty="0" err="1">
                <a:solidFill>
                  <a:schemeClr val="dk1"/>
                </a:solidFill>
                <a:latin typeface="Open Sans SemiBold"/>
                <a:ea typeface="Open Sans SemiBold"/>
                <a:cs typeface="Open Sans SemiBold"/>
                <a:sym typeface="Open Sans Light"/>
              </a:rPr>
              <a:t>chose</a:t>
            </a:r>
            <a:r>
              <a:rPr lang="de-DE" dirty="0">
                <a:solidFill>
                  <a:schemeClr val="dk1"/>
                </a:solidFill>
                <a:latin typeface="Open Sans SemiBold"/>
                <a:ea typeface="Open Sans SemiBold"/>
                <a:cs typeface="Open Sans SemiBold"/>
                <a:sym typeface="Open Sans Light"/>
              </a:rPr>
              <a:t> at </a:t>
            </a:r>
            <a:r>
              <a:rPr lang="de-DE" dirty="0" err="1">
                <a:solidFill>
                  <a:schemeClr val="dk1"/>
                </a:solidFill>
                <a:latin typeface="Open Sans SemiBold"/>
                <a:ea typeface="Open Sans SemiBold"/>
                <a:cs typeface="Open Sans SemiBold"/>
                <a:sym typeface="Open Sans Light"/>
              </a:rPr>
              <a:t>the</a:t>
            </a:r>
            <a:r>
              <a:rPr lang="de-DE" dirty="0">
                <a:solidFill>
                  <a:schemeClr val="dk1"/>
                </a:solidFill>
                <a:latin typeface="Open Sans SemiBold"/>
                <a:ea typeface="Open Sans SemiBold"/>
                <a:cs typeface="Open Sans SemiBold"/>
                <a:sym typeface="Open Sans Light"/>
              </a:rPr>
              <a:t> </a:t>
            </a:r>
            <a:r>
              <a:rPr lang="de-DE" dirty="0" err="1">
                <a:solidFill>
                  <a:schemeClr val="dk1"/>
                </a:solidFill>
                <a:latin typeface="Open Sans SemiBold"/>
                <a:ea typeface="Open Sans SemiBold"/>
                <a:cs typeface="Open Sans SemiBold"/>
                <a:sym typeface="Open Sans Light"/>
              </a:rPr>
              <a:t>beginning</a:t>
            </a:r>
            <a:r>
              <a:rPr lang="de-DE" dirty="0">
                <a:solidFill>
                  <a:schemeClr val="dk1"/>
                </a:solidFill>
                <a:latin typeface="Open Sans SemiBold"/>
                <a:ea typeface="Open Sans SemiBold"/>
                <a:cs typeface="Open Sans SemiBold"/>
                <a:sym typeface="Open Sans Light"/>
              </a:rPr>
              <a:t> </a:t>
            </a:r>
            <a:r>
              <a:rPr lang="de-DE" dirty="0" err="1">
                <a:solidFill>
                  <a:schemeClr val="dk1"/>
                </a:solidFill>
                <a:latin typeface="Open Sans SemiBold"/>
                <a:ea typeface="Open Sans SemiBold"/>
                <a:cs typeface="Open Sans SemiBold"/>
                <a:sym typeface="Open Sans Light"/>
              </a:rPr>
              <a:t>of</a:t>
            </a:r>
            <a:r>
              <a:rPr lang="de-DE" dirty="0">
                <a:solidFill>
                  <a:schemeClr val="dk1"/>
                </a:solidFill>
                <a:latin typeface="Open Sans SemiBold"/>
                <a:ea typeface="Open Sans SemiBold"/>
                <a:cs typeface="Open Sans SemiBold"/>
                <a:sym typeface="Open Sans Light"/>
              </a:rPr>
              <a:t> </a:t>
            </a:r>
            <a:r>
              <a:rPr lang="de-DE" dirty="0" err="1">
                <a:solidFill>
                  <a:schemeClr val="dk1"/>
                </a:solidFill>
                <a:latin typeface="Open Sans SemiBold"/>
                <a:ea typeface="Open Sans SemiBold"/>
                <a:cs typeface="Open Sans SemiBold"/>
                <a:sym typeface="Open Sans Light"/>
              </a:rPr>
              <a:t>the</a:t>
            </a:r>
            <a:r>
              <a:rPr lang="de-DE" dirty="0">
                <a:solidFill>
                  <a:schemeClr val="dk1"/>
                </a:solidFill>
                <a:latin typeface="Open Sans SemiBold"/>
                <a:ea typeface="Open Sans SemiBold"/>
                <a:cs typeface="Open Sans SemiBold"/>
                <a:sym typeface="Open Sans Light"/>
              </a:rPr>
              <a:t> </a:t>
            </a:r>
            <a:r>
              <a:rPr lang="de-DE" dirty="0" err="1">
                <a:solidFill>
                  <a:schemeClr val="dk1"/>
                </a:solidFill>
                <a:latin typeface="Open Sans SemiBold"/>
                <a:ea typeface="Open Sans SemiBold"/>
                <a:cs typeface="Open Sans SemiBold"/>
                <a:sym typeface="Open Sans Light"/>
              </a:rPr>
              <a:t>training</a:t>
            </a:r>
            <a:r>
              <a:rPr lang="de-DE" dirty="0">
                <a:solidFill>
                  <a:schemeClr val="dk1"/>
                </a:solidFill>
                <a:latin typeface="Open Sans SemiBold"/>
                <a:ea typeface="Open Sans SemiBold"/>
                <a:cs typeface="Open Sans SemiBold"/>
                <a:sym typeface="Open Sans Light"/>
              </a:rPr>
              <a:t>. </a:t>
            </a:r>
            <a:r>
              <a:rPr lang="en-GB" dirty="0">
                <a:solidFill>
                  <a:schemeClr val="dk1"/>
                </a:solidFill>
                <a:latin typeface="Open Sans SemiBold"/>
                <a:ea typeface="Open Sans SemiBold"/>
                <a:cs typeface="Open Sans SemiBold"/>
                <a:sym typeface="Open Sans SemiBold"/>
              </a:rPr>
              <a:t>This speech will be used as a before-and-after comparison in your charisma training.</a:t>
            </a:r>
          </a:p>
          <a:p>
            <a:pPr>
              <a:lnSpc>
                <a:spcPct val="90000"/>
              </a:lnSpc>
              <a:buSzPts val="1400"/>
            </a:pPr>
            <a:endParaRPr lang="en-GB" dirty="0">
              <a:solidFill>
                <a:schemeClr val="dk1"/>
              </a:solidFill>
              <a:latin typeface="Open Sans SemiBold"/>
              <a:ea typeface="Open Sans SemiBold"/>
              <a:cs typeface="Open Sans SemiBold"/>
              <a:sym typeface="Open Sans SemiBold"/>
            </a:endParaRPr>
          </a:p>
          <a:p>
            <a:pPr>
              <a:lnSpc>
                <a:spcPct val="90000"/>
              </a:lnSpc>
              <a:buSzPts val="1400"/>
            </a:pPr>
            <a:endParaRPr lang="en-GB" dirty="0">
              <a:solidFill>
                <a:schemeClr val="dk1"/>
              </a:solidFill>
              <a:latin typeface="Open Sans SemiBold"/>
              <a:ea typeface="Open Sans SemiBold"/>
              <a:cs typeface="Open Sans SemiBold"/>
              <a:sym typeface="Open Sans SemiBold"/>
            </a:endParaRPr>
          </a:p>
          <a:p>
            <a:pPr>
              <a:lnSpc>
                <a:spcPct val="90000"/>
              </a:lnSpc>
              <a:buSzPts val="1400"/>
            </a:pPr>
            <a:endParaRPr lang="en-GB" dirty="0">
              <a:solidFill>
                <a:schemeClr val="dk1"/>
              </a:solidFill>
              <a:latin typeface="Open Sans SemiBold"/>
              <a:ea typeface="Open Sans SemiBold"/>
              <a:cs typeface="Open Sans SemiBold"/>
              <a:sym typeface="Open Sans SemiBold"/>
            </a:endParaRPr>
          </a:p>
          <a:p>
            <a:pPr>
              <a:lnSpc>
                <a:spcPct val="90000"/>
              </a:lnSpc>
              <a:buSzPts val="1400"/>
            </a:pPr>
            <a:endParaRPr lang="en-GB" dirty="0">
              <a:solidFill>
                <a:schemeClr val="dk1"/>
              </a:solidFill>
              <a:latin typeface="Open Sans SemiBold"/>
              <a:ea typeface="Open Sans SemiBold"/>
              <a:cs typeface="Open Sans SemiBold"/>
              <a:sym typeface="Open Sans SemiBold"/>
            </a:endParaRPr>
          </a:p>
          <a:p>
            <a:pPr>
              <a:lnSpc>
                <a:spcPct val="90000"/>
              </a:lnSpc>
              <a:buSzPts val="1400"/>
            </a:pPr>
            <a:endParaRPr lang="en-GB" dirty="0">
              <a:solidFill>
                <a:schemeClr val="dk1"/>
              </a:solidFill>
              <a:latin typeface="Open Sans SemiBold"/>
              <a:ea typeface="Open Sans SemiBold"/>
              <a:cs typeface="Open Sans SemiBold"/>
              <a:sym typeface="Open Sans SemiBold"/>
            </a:endParaRPr>
          </a:p>
          <a:p>
            <a:pPr>
              <a:lnSpc>
                <a:spcPct val="90000"/>
              </a:lnSpc>
              <a:buSzPts val="1400"/>
            </a:pPr>
            <a:endParaRPr lang="en-GB" dirty="0">
              <a:solidFill>
                <a:schemeClr val="dk1"/>
              </a:solidFill>
              <a:latin typeface="Open Sans SemiBold"/>
              <a:ea typeface="Open Sans SemiBold"/>
              <a:cs typeface="Open Sans SemiBold"/>
              <a:sym typeface="Open Sans SemiBold"/>
            </a:endParaRPr>
          </a:p>
          <a:p>
            <a:pPr>
              <a:lnSpc>
                <a:spcPct val="90000"/>
              </a:lnSpc>
              <a:buSzPts val="1400"/>
            </a:pPr>
            <a:endParaRPr lang="en-GB" dirty="0">
              <a:solidFill>
                <a:schemeClr val="dk1"/>
              </a:solidFill>
              <a:latin typeface="Open Sans SemiBold"/>
              <a:ea typeface="Open Sans SemiBold"/>
              <a:cs typeface="Open Sans SemiBold"/>
              <a:sym typeface="Open Sans SemiBold"/>
            </a:endParaRPr>
          </a:p>
          <a:p>
            <a:pPr>
              <a:lnSpc>
                <a:spcPct val="90000"/>
              </a:lnSpc>
              <a:buSzPts val="1400"/>
            </a:pPr>
            <a:endParaRPr lang="en-GB" dirty="0">
              <a:solidFill>
                <a:schemeClr val="dk1"/>
              </a:solidFill>
              <a:latin typeface="Open Sans SemiBold"/>
              <a:ea typeface="Open Sans SemiBold"/>
              <a:cs typeface="Open Sans SemiBold"/>
              <a:sym typeface="Open Sans SemiBold"/>
            </a:endParaRPr>
          </a:p>
          <a:p>
            <a:pPr>
              <a:lnSpc>
                <a:spcPct val="90000"/>
              </a:lnSpc>
              <a:buSzPts val="1400"/>
            </a:pPr>
            <a:r>
              <a:rPr lang="en-GB" dirty="0">
                <a:solidFill>
                  <a:schemeClr val="dk1"/>
                </a:solidFill>
                <a:latin typeface="Open Sans SemiBold"/>
                <a:ea typeface="Open Sans SemiBold"/>
                <a:cs typeface="Open Sans SemiBold"/>
                <a:sym typeface="Open Sans SemiBold"/>
              </a:rPr>
              <a:t>If you'd like, you can then play both your pre-speech and your post-speech and subsequently receive feedback from the audience.</a:t>
            </a:r>
          </a:p>
          <a:p>
            <a:pPr>
              <a:lnSpc>
                <a:spcPct val="90000"/>
              </a:lnSpc>
              <a:buSzPts val="1400"/>
            </a:pPr>
            <a:endParaRPr lang="en-GB" dirty="0">
              <a:solidFill>
                <a:schemeClr val="dk1"/>
              </a:solidFill>
              <a:latin typeface="Open Sans SemiBold"/>
              <a:ea typeface="Open Sans SemiBold"/>
              <a:cs typeface="Open Sans SemiBold"/>
              <a:sym typeface="Open Sans SemiBold"/>
            </a:endParaRPr>
          </a:p>
          <a:p>
            <a:pPr>
              <a:lnSpc>
                <a:spcPct val="90000"/>
              </a:lnSpc>
              <a:buSzPts val="1400"/>
            </a:pPr>
            <a:endParaRPr lang="en-GB" dirty="0">
              <a:solidFill>
                <a:schemeClr val="dk1"/>
              </a:solidFill>
              <a:latin typeface="Open Sans SemiBold"/>
              <a:ea typeface="Open Sans SemiBold"/>
              <a:cs typeface="Open Sans SemiBold"/>
            </a:endParaRPr>
          </a:p>
          <a:p>
            <a:pPr marL="0" marR="0" lvl="0" indent="0" algn="l" rtl="0">
              <a:lnSpc>
                <a:spcPct val="90000"/>
              </a:lnSpc>
              <a:spcBef>
                <a:spcPts val="0"/>
              </a:spcBef>
              <a:spcAft>
                <a:spcPts val="0"/>
              </a:spcAft>
              <a:buClr>
                <a:srgbClr val="C00000"/>
              </a:buClr>
              <a:buSzPts val="2000"/>
              <a:buFont typeface="Arial"/>
              <a:buNone/>
            </a:pPr>
            <a:endParaRPr lang="en-GB" sz="1400" b="0" i="0" u="none" strike="noStrike" cap="none" dirty="0">
              <a:solidFill>
                <a:schemeClr val="dk1"/>
              </a:solidFill>
              <a:latin typeface="Open Sans SemiBold"/>
              <a:ea typeface="Open Sans SemiBold"/>
              <a:cs typeface="Open Sans SemiBold"/>
              <a:sym typeface="Open Sans SemiBold"/>
            </a:endParaRPr>
          </a:p>
        </p:txBody>
      </p:sp>
      <p:sp>
        <p:nvSpPr>
          <p:cNvPr id="181" name="Google Shape;181;p6"/>
          <p:cNvSpPr txBox="1"/>
          <p:nvPr/>
        </p:nvSpPr>
        <p:spPr>
          <a:xfrm>
            <a:off x="1614487" y="3031343"/>
            <a:ext cx="4848300" cy="6741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GB" dirty="0">
                <a:solidFill>
                  <a:schemeClr val="dk1"/>
                </a:solidFill>
                <a:latin typeface="Open Sans SemiBold"/>
                <a:ea typeface="Open Sans SemiBold"/>
                <a:cs typeface="Open Sans SemiBold"/>
                <a:sym typeface="Open Sans SemiBold"/>
              </a:rPr>
              <a:t>Practice your speech and then record yourself with your phone camera to see a before-and-after effect later.</a:t>
            </a:r>
            <a:endParaRPr lang="en-GB" sz="1400" b="0" i="0" u="none" strike="noStrike" cap="none" dirty="0">
              <a:solidFill>
                <a:srgbClr val="000000"/>
              </a:solidFill>
              <a:latin typeface="Arial"/>
              <a:ea typeface="Arial"/>
              <a:cs typeface="Arial"/>
              <a:sym typeface="Arial"/>
            </a:endParaRPr>
          </a:p>
        </p:txBody>
      </p:sp>
      <p:pic>
        <p:nvPicPr>
          <p:cNvPr id="182" name="Google Shape;182;p6" descr="Ein Telefon, das zur Seite zeigt"/>
          <p:cNvPicPr preferRelativeResize="0"/>
          <p:nvPr/>
        </p:nvPicPr>
        <p:blipFill rotWithShape="1">
          <a:blip r:embed="rId3">
            <a:alphaModFix/>
          </a:blip>
          <a:srcRect/>
          <a:stretch/>
        </p:blipFill>
        <p:spPr>
          <a:xfrm>
            <a:off x="797092" y="2894566"/>
            <a:ext cx="360194" cy="947588"/>
          </a:xfrm>
          <a:prstGeom prst="rect">
            <a:avLst/>
          </a:prstGeom>
          <a:noFill/>
          <a:ln>
            <a:noFill/>
          </a:ln>
        </p:spPr>
      </p:pic>
      <p:cxnSp>
        <p:nvCxnSpPr>
          <p:cNvPr id="183" name="Google Shape;183;p6"/>
          <p:cNvCxnSpPr/>
          <p:nvPr/>
        </p:nvCxnSpPr>
        <p:spPr>
          <a:xfrm>
            <a:off x="1414461" y="2894566"/>
            <a:ext cx="0" cy="947587"/>
          </a:xfrm>
          <a:prstGeom prst="straightConnector1">
            <a:avLst/>
          </a:prstGeom>
          <a:noFill/>
          <a:ln w="9525" cap="flat" cmpd="sng">
            <a:solidFill>
              <a:schemeClr val="dk1"/>
            </a:solidFill>
            <a:prstDash val="solid"/>
            <a:miter lim="800000"/>
            <a:headEnd type="none" w="sm" len="sm"/>
            <a:tailEnd type="none" w="sm" len="sm"/>
          </a:ln>
        </p:spPr>
      </p:cxnSp>
      <p:pic>
        <p:nvPicPr>
          <p:cNvPr id="184" name="Google Shape;184;p6"/>
          <p:cNvPicPr preferRelativeResize="0"/>
          <p:nvPr/>
        </p:nvPicPr>
        <p:blipFill rotWithShape="1">
          <a:blip r:embed="rId4">
            <a:alphaModFix/>
          </a:blip>
          <a:srcRect l="36451" r="21963" b="4507"/>
          <a:stretch/>
        </p:blipFill>
        <p:spPr>
          <a:xfrm>
            <a:off x="7913875" y="0"/>
            <a:ext cx="4278125" cy="6572773"/>
          </a:xfrm>
          <a:prstGeom prst="rect">
            <a:avLst/>
          </a:prstGeom>
          <a:noFill/>
          <a:ln>
            <a:noFill/>
          </a:ln>
        </p:spPr>
      </p:pic>
      <p:cxnSp>
        <p:nvCxnSpPr>
          <p:cNvPr id="185" name="Google Shape;185;p6"/>
          <p:cNvCxnSpPr>
            <a:cxnSpLocks/>
          </p:cNvCxnSpPr>
          <p:nvPr/>
        </p:nvCxnSpPr>
        <p:spPr>
          <a:xfrm flipV="1">
            <a:off x="435005" y="1100829"/>
            <a:ext cx="7227036" cy="1"/>
          </a:xfrm>
          <a:prstGeom prst="straightConnector1">
            <a:avLst/>
          </a:prstGeom>
          <a:noFill/>
          <a:ln w="9525" cap="flat" cmpd="sng">
            <a:solidFill>
              <a:schemeClr val="dk1"/>
            </a:solidFill>
            <a:prstDash val="solid"/>
            <a:miter lim="800000"/>
            <a:headEnd type="none" w="sm" len="sm"/>
            <a:tailEnd type="none" w="sm" len="sm"/>
          </a:ln>
        </p:spPr>
      </p:cxnSp>
      <p:sp>
        <p:nvSpPr>
          <p:cNvPr id="186" name="Google Shape;186;p6"/>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GB" sz="1800" b="0" i="0" u="none" strike="noStrike" cap="none">
              <a:solidFill>
                <a:schemeClr val="lt1"/>
              </a:solidFill>
              <a:latin typeface="Open Sans Light"/>
              <a:ea typeface="Open Sans Light"/>
              <a:cs typeface="Open Sans Light"/>
              <a:sym typeface="Open Sans Light"/>
            </a:endParaRPr>
          </a:p>
        </p:txBody>
      </p:sp>
      <p:sp>
        <p:nvSpPr>
          <p:cNvPr id="187" name="Google Shape;187;p6"/>
          <p:cNvSpPr txBox="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CC BY 3.0 DE - Clara Seif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el</a:t>
            </a: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Dahan</a:t>
            </a: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Helena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Hüster</a:t>
            </a: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Rafael Wilms, Stefanie Krügl, Ralf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Lanwehr</a:t>
            </a:r>
            <a:endPar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88" name="Google Shape;188;p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GB" smtClean="0"/>
              <a:t>71</a:t>
            </a:fld>
            <a:endParaRPr lang="en-GB" dirty="0"/>
          </a:p>
        </p:txBody>
      </p:sp>
      <p:sp>
        <p:nvSpPr>
          <p:cNvPr id="189" name="Google Shape;189;p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dirty="0"/>
              <a:t>CC BY 3.0 DE - Clara Seif </a:t>
            </a:r>
            <a:r>
              <a:rPr lang="en-GB" dirty="0" err="1"/>
              <a:t>el</a:t>
            </a:r>
            <a:r>
              <a:rPr lang="en-GB" dirty="0"/>
              <a:t> </a:t>
            </a:r>
            <a:r>
              <a:rPr lang="en-GB" dirty="0" err="1"/>
              <a:t>Dahan</a:t>
            </a:r>
            <a:r>
              <a:rPr lang="en-GB" dirty="0"/>
              <a:t>, Helena </a:t>
            </a:r>
            <a:r>
              <a:rPr lang="en-GB" dirty="0" err="1"/>
              <a:t>Hüster</a:t>
            </a:r>
            <a:r>
              <a:rPr lang="en-GB" dirty="0"/>
              <a:t>, Rafael Wilms, Stefanie Krügl, Ralf </a:t>
            </a:r>
            <a:r>
              <a:rPr lang="en-GB" dirty="0" err="1"/>
              <a:t>Lanwehr</a:t>
            </a:r>
            <a:endParaRPr lang="en-GB" dirty="0"/>
          </a:p>
        </p:txBody>
      </p:sp>
    </p:spTree>
    <p:extLst>
      <p:ext uri="{BB962C8B-B14F-4D97-AF65-F5344CB8AC3E}">
        <p14:creationId xmlns:p14="http://schemas.microsoft.com/office/powerpoint/2010/main" val="3520601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6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Exercise</a:t>
            </a:r>
            <a:endParaRPr/>
          </a:p>
        </p:txBody>
      </p:sp>
      <p:sp>
        <p:nvSpPr>
          <p:cNvPr id="1047" name="Google Shape;1047;p6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Motivational Speech</a:t>
            </a:r>
            <a:endParaRPr i="1" dirty="0"/>
          </a:p>
        </p:txBody>
      </p:sp>
      <p:pic>
        <p:nvPicPr>
          <p:cNvPr id="1048" name="Google Shape;1048;p67"/>
          <p:cNvPicPr preferRelativeResize="0"/>
          <p:nvPr/>
        </p:nvPicPr>
        <p:blipFill rotWithShape="1">
          <a:blip r:embed="rId3">
            <a:alphaModFix/>
          </a:blip>
          <a:srcRect l="43059" r="13610"/>
          <a:stretch/>
        </p:blipFill>
        <p:spPr>
          <a:xfrm>
            <a:off x="7913875" y="0"/>
            <a:ext cx="4278125" cy="6572773"/>
          </a:xfrm>
          <a:prstGeom prst="rect">
            <a:avLst/>
          </a:prstGeom>
          <a:noFill/>
          <a:ln>
            <a:noFill/>
          </a:ln>
        </p:spPr>
      </p:pic>
      <p:cxnSp>
        <p:nvCxnSpPr>
          <p:cNvPr id="1049" name="Google Shape;1049;p67"/>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1050" name="Google Shape;1050;p67"/>
          <p:cNvSpPr/>
          <p:nvPr/>
        </p:nvSpPr>
        <p:spPr>
          <a:xfrm>
            <a:off x="7913874"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51" name="Google Shape;1051;p67"/>
          <p:cNvSpPr txBox="1"/>
          <p:nvPr/>
        </p:nvSpPr>
        <p:spPr>
          <a:xfrm>
            <a:off x="338363" y="1819278"/>
            <a:ext cx="6647557" cy="2467445"/>
          </a:xfrm>
          <a:prstGeom prst="rect">
            <a:avLst/>
          </a:prstGeom>
          <a:noFill/>
          <a:ln>
            <a:noFill/>
          </a:ln>
        </p:spPr>
        <p:txBody>
          <a:bodyPr spcFirstLastPara="1" wrap="square" lIns="91425" tIns="45700" rIns="91425" bIns="45700" anchor="t" anchorCtr="0">
            <a:noAutofit/>
          </a:bodyPr>
          <a:lstStyle/>
          <a:p>
            <a:pPr marL="342900" marR="0" lvl="0" indent="-245109" algn="l" rtl="0">
              <a:lnSpc>
                <a:spcPct val="90000"/>
              </a:lnSpc>
              <a:spcBef>
                <a:spcPts val="0"/>
              </a:spcBef>
              <a:spcAft>
                <a:spcPts val="0"/>
              </a:spcAft>
              <a:buClr>
                <a:srgbClr val="002060"/>
              </a:buClr>
              <a:buSzPts val="1540"/>
              <a:buFont typeface="Open Sans ExtraBold"/>
              <a:buNone/>
            </a:pPr>
            <a:endParaRPr sz="1800" b="0" i="0" u="none" strike="noStrike" cap="none" dirty="0">
              <a:solidFill>
                <a:schemeClr val="dk1"/>
              </a:solidFill>
              <a:latin typeface="Open Sans Light"/>
              <a:ea typeface="Open Sans Light"/>
              <a:cs typeface="Open Sans Light"/>
              <a:sym typeface="Open Sans Light"/>
            </a:endParaRPr>
          </a:p>
          <a:p>
            <a:pPr marL="342900" marR="0" lvl="0" indent="-342900" algn="l" rtl="0">
              <a:lnSpc>
                <a:spcPct val="150000"/>
              </a:lnSpc>
              <a:spcBef>
                <a:spcPts val="1000"/>
              </a:spcBef>
              <a:spcAft>
                <a:spcPts val="0"/>
              </a:spcAft>
              <a:buClr>
                <a:srgbClr val="002060"/>
              </a:buClr>
              <a:buSzPts val="1540"/>
              <a:buFont typeface="Open Sans ExtraBold"/>
              <a:buAutoNum type="arabicPeriod"/>
            </a:pPr>
            <a:r>
              <a:rPr lang="de-DE" sz="1800" b="1" i="1" u="none" strike="noStrike" cap="none" dirty="0" err="1">
                <a:solidFill>
                  <a:schemeClr val="dk1"/>
                </a:solidFill>
                <a:latin typeface="Open Sans Light"/>
                <a:ea typeface="Open Sans Light"/>
                <a:cs typeface="Open Sans Light"/>
                <a:sym typeface="Open Sans Light"/>
              </a:rPr>
              <a:t>Give</a:t>
            </a:r>
            <a:r>
              <a:rPr lang="de-DE" sz="1800" b="1" i="1" u="none" strike="noStrike" cap="none" dirty="0">
                <a:solidFill>
                  <a:schemeClr val="dk1"/>
                </a:solidFill>
                <a:latin typeface="Open Sans Light"/>
                <a:ea typeface="Open Sans Light"/>
                <a:cs typeface="Open Sans Light"/>
                <a:sym typeface="Open Sans Light"/>
              </a:rPr>
              <a:t> </a:t>
            </a:r>
            <a:r>
              <a:rPr lang="de-DE" sz="1800" b="1" i="1" u="none" strike="noStrike" cap="none" dirty="0" err="1">
                <a:solidFill>
                  <a:schemeClr val="dk1"/>
                </a:solidFill>
                <a:latin typeface="Open Sans Light"/>
                <a:ea typeface="Open Sans Light"/>
                <a:cs typeface="Open Sans Light"/>
                <a:sym typeface="Open Sans Light"/>
              </a:rPr>
              <a:t>green</a:t>
            </a:r>
            <a:r>
              <a:rPr lang="de-DE" sz="1800" b="1" i="1" u="none" strike="noStrike" cap="none" dirty="0">
                <a:solidFill>
                  <a:schemeClr val="dk1"/>
                </a:solidFill>
                <a:latin typeface="Open Sans Light"/>
                <a:ea typeface="Open Sans Light"/>
                <a:cs typeface="Open Sans Light"/>
                <a:sym typeface="Open Sans Light"/>
              </a:rPr>
              <a:t> </a:t>
            </a:r>
            <a:r>
              <a:rPr lang="de-DE" sz="1800" b="1" i="1" u="none" strike="noStrike" cap="none" dirty="0" err="1">
                <a:solidFill>
                  <a:schemeClr val="dk1"/>
                </a:solidFill>
                <a:latin typeface="Open Sans Light"/>
                <a:ea typeface="Open Sans Light"/>
                <a:cs typeface="Open Sans Light"/>
                <a:sym typeface="Open Sans Light"/>
              </a:rPr>
              <a:t>feedback</a:t>
            </a:r>
            <a:r>
              <a:rPr lang="de-DE" sz="1800" b="1" i="1" u="none" strike="noStrike" cap="none" dirty="0">
                <a:solidFill>
                  <a:schemeClr val="dk1"/>
                </a:solidFill>
                <a:latin typeface="Open Sans Light"/>
                <a:ea typeface="Open Sans Light"/>
                <a:cs typeface="Open Sans Light"/>
                <a:sym typeface="Open Sans Light"/>
              </a:rPr>
              <a:t>: </a:t>
            </a:r>
            <a:br>
              <a:rPr lang="de-DE" sz="1800" b="0" i="0" u="none" strike="noStrike" cap="none" dirty="0">
                <a:solidFill>
                  <a:schemeClr val="dk1"/>
                </a:solidFill>
                <a:latin typeface="Open Sans Light"/>
                <a:ea typeface="Open Sans Light"/>
                <a:cs typeface="Open Sans Light"/>
                <a:sym typeface="Open Sans Light"/>
              </a:rPr>
            </a:br>
            <a:r>
              <a:rPr lang="de-DE" sz="1800" b="0" i="0" u="none" strike="noStrike" cap="none" dirty="0">
                <a:solidFill>
                  <a:schemeClr val="dk1"/>
                </a:solidFill>
                <a:latin typeface="Open Sans Light"/>
                <a:ea typeface="Open Sans Light"/>
                <a:cs typeface="Open Sans Light"/>
                <a:sym typeface="Open Sans Light"/>
              </a:rPr>
              <a:t>I </a:t>
            </a:r>
            <a:r>
              <a:rPr lang="de-DE" sz="1800" b="0" i="0" u="none" strike="noStrike" cap="none" dirty="0" err="1">
                <a:solidFill>
                  <a:schemeClr val="dk1"/>
                </a:solidFill>
                <a:latin typeface="Open Sans Light"/>
                <a:ea typeface="Open Sans Light"/>
                <a:cs typeface="Open Sans Light"/>
                <a:sym typeface="Open Sans Light"/>
              </a:rPr>
              <a:t>liked</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that</a:t>
            </a:r>
            <a:r>
              <a:rPr lang="de-DE" sz="1800" b="0" i="0" u="none" strike="noStrike" cap="none" dirty="0">
                <a:solidFill>
                  <a:schemeClr val="dk1"/>
                </a:solidFill>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342900" marR="0" lvl="0" indent="-342900" algn="l" rtl="0">
              <a:lnSpc>
                <a:spcPct val="150000"/>
              </a:lnSpc>
              <a:spcBef>
                <a:spcPts val="1000"/>
              </a:spcBef>
              <a:spcAft>
                <a:spcPts val="0"/>
              </a:spcAft>
              <a:buClr>
                <a:srgbClr val="002060"/>
              </a:buClr>
              <a:buSzPts val="1540"/>
              <a:buFont typeface="Open Sans ExtraBold"/>
              <a:buAutoNum type="arabicPeriod"/>
            </a:pPr>
            <a:r>
              <a:rPr lang="de-DE" sz="1800" b="1" i="1" u="none" strike="noStrike" cap="none" dirty="0" err="1">
                <a:solidFill>
                  <a:schemeClr val="dk1"/>
                </a:solidFill>
                <a:latin typeface="Open Sans Light"/>
                <a:ea typeface="Open Sans Light"/>
                <a:cs typeface="Open Sans Light"/>
                <a:sym typeface="Open Sans Light"/>
              </a:rPr>
              <a:t>Give</a:t>
            </a:r>
            <a:r>
              <a:rPr lang="de-DE" sz="1800" b="1" i="1" u="none" strike="noStrike" cap="none" dirty="0">
                <a:solidFill>
                  <a:schemeClr val="dk1"/>
                </a:solidFill>
                <a:latin typeface="Open Sans Light"/>
                <a:ea typeface="Open Sans Light"/>
                <a:cs typeface="Open Sans Light"/>
                <a:sym typeface="Open Sans Light"/>
              </a:rPr>
              <a:t> </a:t>
            </a:r>
            <a:r>
              <a:rPr lang="de-DE" sz="1800" b="1" i="1" u="none" strike="noStrike" cap="none" dirty="0" err="1">
                <a:solidFill>
                  <a:schemeClr val="dk1"/>
                </a:solidFill>
                <a:latin typeface="Open Sans Light"/>
                <a:ea typeface="Open Sans Light"/>
                <a:cs typeface="Open Sans Light"/>
                <a:sym typeface="Open Sans Light"/>
              </a:rPr>
              <a:t>red</a:t>
            </a:r>
            <a:r>
              <a:rPr lang="de-DE" sz="1800" b="1" i="1" u="none" strike="noStrike" cap="none" dirty="0">
                <a:solidFill>
                  <a:schemeClr val="dk1"/>
                </a:solidFill>
                <a:latin typeface="Open Sans Light"/>
                <a:ea typeface="Open Sans Light"/>
                <a:cs typeface="Open Sans Light"/>
                <a:sym typeface="Open Sans Light"/>
              </a:rPr>
              <a:t> </a:t>
            </a:r>
            <a:r>
              <a:rPr lang="de-DE" sz="1800" b="1" i="1" u="none" strike="noStrike" cap="none" dirty="0" err="1">
                <a:solidFill>
                  <a:schemeClr val="dk1"/>
                </a:solidFill>
                <a:latin typeface="Open Sans Light"/>
                <a:ea typeface="Open Sans Light"/>
                <a:cs typeface="Open Sans Light"/>
                <a:sym typeface="Open Sans Light"/>
              </a:rPr>
              <a:t>feedback</a:t>
            </a:r>
            <a:r>
              <a:rPr lang="de-DE" sz="1800" b="1" i="1" u="none" strike="noStrike" cap="none" dirty="0">
                <a:solidFill>
                  <a:schemeClr val="dk1"/>
                </a:solidFill>
                <a:latin typeface="Open Sans Light"/>
                <a:ea typeface="Open Sans Light"/>
                <a:cs typeface="Open Sans Light"/>
                <a:sym typeface="Open Sans Light"/>
              </a:rPr>
              <a:t>: </a:t>
            </a:r>
            <a:br>
              <a:rPr lang="de-DE" sz="1800" b="0" i="0" u="none" strike="noStrike" cap="none" dirty="0">
                <a:solidFill>
                  <a:schemeClr val="dk1"/>
                </a:solidFill>
                <a:latin typeface="Open Sans Light"/>
                <a:ea typeface="Open Sans Light"/>
                <a:cs typeface="Open Sans Light"/>
                <a:sym typeface="Open Sans Light"/>
              </a:rPr>
            </a:br>
            <a:r>
              <a:rPr lang="de-DE" sz="1800" b="0" i="0" u="none" strike="noStrike" cap="none" dirty="0" err="1">
                <a:solidFill>
                  <a:schemeClr val="dk1"/>
                </a:solidFill>
                <a:latin typeface="Open Sans Light"/>
                <a:ea typeface="Open Sans Light"/>
                <a:cs typeface="Open Sans Light"/>
                <a:sym typeface="Open Sans Light"/>
              </a:rPr>
              <a:t>Here's</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how</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you</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could</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improve</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it</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even</a:t>
            </a:r>
            <a:r>
              <a:rPr lang="de-DE" sz="1800" b="0" i="0" u="none" strike="noStrike" cap="none" dirty="0">
                <a:solidFill>
                  <a:schemeClr val="dk1"/>
                </a:solidFill>
                <a:latin typeface="Open Sans Light"/>
                <a:ea typeface="Open Sans Light"/>
                <a:cs typeface="Open Sans Light"/>
                <a:sym typeface="Open Sans Light"/>
              </a:rPr>
              <a:t> </a:t>
            </a:r>
            <a:r>
              <a:rPr lang="de-DE" sz="1800" b="0" i="0" u="none" strike="noStrike" cap="none" dirty="0" err="1">
                <a:solidFill>
                  <a:schemeClr val="dk1"/>
                </a:solidFill>
                <a:latin typeface="Open Sans Light"/>
                <a:ea typeface="Open Sans Light"/>
                <a:cs typeface="Open Sans Light"/>
                <a:sym typeface="Open Sans Light"/>
              </a:rPr>
              <a:t>more</a:t>
            </a:r>
            <a:endParaRPr sz="1800" b="0" i="0" u="none" strike="noStrike" cap="none" dirty="0">
              <a:solidFill>
                <a:schemeClr val="dk1"/>
              </a:solidFill>
              <a:latin typeface="Open Sans Light"/>
              <a:ea typeface="Open Sans Light"/>
              <a:cs typeface="Open Sans Light"/>
              <a:sym typeface="Open Sans Light"/>
            </a:endParaRPr>
          </a:p>
        </p:txBody>
      </p:sp>
      <p:sp>
        <p:nvSpPr>
          <p:cNvPr id="1052" name="Google Shape;1052;p6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72</a:t>
            </a:fld>
            <a:endParaRPr dirty="0"/>
          </a:p>
        </p:txBody>
      </p:sp>
      <p:sp>
        <p:nvSpPr>
          <p:cNvPr id="1053" name="Google Shape;1053;p6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68"/>
          <p:cNvSpPr/>
          <p:nvPr/>
        </p:nvSpPr>
        <p:spPr>
          <a:xfrm>
            <a:off x="0" y="0"/>
            <a:ext cx="12192000" cy="6858000"/>
          </a:xfrm>
          <a:prstGeom prst="rect">
            <a:avLst/>
          </a:prstGeom>
          <a:blipFill rotWithShape="1">
            <a:blip r:embed="rId3">
              <a:alphaModFix/>
            </a:blip>
            <a:stretch>
              <a:fillRect t="-8858" b="-8859"/>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Light"/>
              <a:buNone/>
            </a:pPr>
            <a:endParaRPr sz="1400" b="0" i="0" u="none" strike="noStrike" cap="none">
              <a:solidFill>
                <a:schemeClr val="lt1"/>
              </a:solidFill>
              <a:latin typeface="Arial"/>
              <a:ea typeface="Arial"/>
              <a:cs typeface="Arial"/>
              <a:sym typeface="Arial"/>
            </a:endParaRPr>
          </a:p>
        </p:txBody>
      </p:sp>
      <p:sp>
        <p:nvSpPr>
          <p:cNvPr id="1059" name="Google Shape;1059;p68"/>
          <p:cNvSpPr/>
          <p:nvPr/>
        </p:nvSpPr>
        <p:spPr>
          <a:xfrm>
            <a:off x="0" y="1"/>
            <a:ext cx="12127480" cy="6858000"/>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60" name="Google Shape;1060;p68"/>
          <p:cNvSpPr txBox="1"/>
          <p:nvPr/>
        </p:nvSpPr>
        <p:spPr>
          <a:xfrm>
            <a:off x="-789432" y="2798116"/>
            <a:ext cx="1377086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de-DE" sz="4400" b="0" i="0" u="none" strike="noStrike" cap="none">
                <a:solidFill>
                  <a:schemeClr val="lt1"/>
                </a:solidFill>
                <a:latin typeface="Arial"/>
                <a:ea typeface="Arial"/>
                <a:cs typeface="Arial"/>
                <a:sym typeface="Arial"/>
              </a:rPr>
              <a:t>Thank you very much for your attention.</a:t>
            </a:r>
            <a:endParaRPr sz="1800" b="0" i="0" u="none" strike="noStrike" cap="none">
              <a:solidFill>
                <a:schemeClr val="dk1"/>
              </a:solidFill>
              <a:latin typeface="Open Sans Light"/>
              <a:ea typeface="Open Sans Light"/>
              <a:cs typeface="Open Sans Light"/>
              <a:sym typeface="Open Sans Light"/>
            </a:endParaRPr>
          </a:p>
        </p:txBody>
      </p:sp>
      <p:cxnSp>
        <p:nvCxnSpPr>
          <p:cNvPr id="1061" name="Google Shape;1061;p68"/>
          <p:cNvCxnSpPr/>
          <p:nvPr/>
        </p:nvCxnSpPr>
        <p:spPr>
          <a:xfrm>
            <a:off x="4194928" y="2062280"/>
            <a:ext cx="3506771" cy="0"/>
          </a:xfrm>
          <a:prstGeom prst="straightConnector1">
            <a:avLst/>
          </a:prstGeom>
          <a:noFill/>
          <a:ln w="9525" cap="flat" cmpd="sng">
            <a:solidFill>
              <a:schemeClr val="lt1"/>
            </a:solidFill>
            <a:prstDash val="solid"/>
            <a:round/>
            <a:headEnd type="none" w="sm" len="sm"/>
            <a:tailEnd type="none" w="sm" len="sm"/>
          </a:ln>
        </p:spPr>
      </p:cxnSp>
      <p:cxnSp>
        <p:nvCxnSpPr>
          <p:cNvPr id="1062" name="Google Shape;1062;p68"/>
          <p:cNvCxnSpPr/>
          <p:nvPr/>
        </p:nvCxnSpPr>
        <p:spPr>
          <a:xfrm>
            <a:off x="4194928" y="4215801"/>
            <a:ext cx="3506771" cy="0"/>
          </a:xfrm>
          <a:prstGeom prst="straightConnector1">
            <a:avLst/>
          </a:prstGeom>
          <a:noFill/>
          <a:ln w="9525" cap="flat" cmpd="sng">
            <a:solidFill>
              <a:schemeClr val="lt1"/>
            </a:solidFill>
            <a:prstDash val="solid"/>
            <a:round/>
            <a:headEnd type="none" w="sm" len="sm"/>
            <a:tailEnd type="none" w="sm" len="sm"/>
          </a:ln>
        </p:spPr>
      </p:cxnSp>
      <p:sp>
        <p:nvSpPr>
          <p:cNvPr id="1063" name="Google Shape;1063;p68"/>
          <p:cNvSpPr txBox="1">
            <a:spLocks noGrp="1"/>
          </p:cNvSpPr>
          <p:nvPr>
            <p:ph type="sldNum" idx="12"/>
          </p:nvPr>
        </p:nvSpPr>
        <p:spPr>
          <a:xfrm>
            <a:off x="8610600" y="655320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900"/>
              <a:buNone/>
            </a:pPr>
            <a:fld id="{00000000-1234-1234-1234-123412341234}" type="slidenum">
              <a:rPr lang="de-DE"/>
              <a:t>73</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60"/>
                                        </p:tgtEl>
                                        <p:attrNameLst>
                                          <p:attrName>style.visibility</p:attrName>
                                        </p:attrNameLst>
                                      </p:cBhvr>
                                      <p:to>
                                        <p:strVal val="visible"/>
                                      </p:to>
                                    </p:set>
                                    <p:animEffect transition="in" filter="fade">
                                      <p:cBhvr>
                                        <p:cTn id="7" dur="750"/>
                                        <p:tgtEl>
                                          <p:spTgt spid="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pic>
        <p:nvPicPr>
          <p:cNvPr id="1070" name="Google Shape;1070;p109"/>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1071" name="Google Shape;1071;p109"/>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72" name="Google Shape;1072;p109"/>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1073" name="Google Shape;1073;p109"/>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1074" name="Google Shape;1074;p109"/>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Feedback</a:t>
            </a:r>
            <a:endParaRPr>
              <a:latin typeface="Open Sans Light"/>
              <a:ea typeface="Open Sans Light"/>
              <a:cs typeface="Open Sans Light"/>
              <a:sym typeface="Open Sans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10"/>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Your Feedback</a:t>
            </a:r>
            <a:endParaRPr/>
          </a:p>
        </p:txBody>
      </p:sp>
      <p:sp>
        <p:nvSpPr>
          <p:cNvPr id="1080" name="Google Shape;1080;p110"/>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4-L-Feedback</a:t>
            </a:r>
            <a:endParaRPr i="1" dirty="0"/>
          </a:p>
        </p:txBody>
      </p:sp>
      <p:cxnSp>
        <p:nvCxnSpPr>
          <p:cNvPr id="1081" name="Google Shape;1081;p110"/>
          <p:cNvCxnSpPr>
            <a:cxnSpLocks/>
          </p:cNvCxnSpPr>
          <p:nvPr/>
        </p:nvCxnSpPr>
        <p:spPr>
          <a:xfrm>
            <a:off x="435006" y="1100829"/>
            <a:ext cx="1850994" cy="0"/>
          </a:xfrm>
          <a:prstGeom prst="straightConnector1">
            <a:avLst/>
          </a:prstGeom>
          <a:noFill/>
          <a:ln w="9525" cap="flat" cmpd="sng">
            <a:solidFill>
              <a:schemeClr val="dk1"/>
            </a:solidFill>
            <a:prstDash val="solid"/>
            <a:miter lim="800000"/>
            <a:headEnd type="none" w="sm" len="sm"/>
            <a:tailEnd type="none" w="sm" len="sm"/>
          </a:ln>
        </p:spPr>
      </p:cxnSp>
      <p:graphicFrame>
        <p:nvGraphicFramePr>
          <p:cNvPr id="1082" name="Google Shape;1082;p110"/>
          <p:cNvGraphicFramePr/>
          <p:nvPr>
            <p:extLst>
              <p:ext uri="{D42A27DB-BD31-4B8C-83A1-F6EECF244321}">
                <p14:modId xmlns:p14="http://schemas.microsoft.com/office/powerpoint/2010/main" val="3269996725"/>
              </p:ext>
            </p:extLst>
          </p:nvPr>
        </p:nvGraphicFramePr>
        <p:xfrm>
          <a:off x="3936000" y="1437171"/>
          <a:ext cx="4320000" cy="4320000"/>
        </p:xfrm>
        <a:graphic>
          <a:graphicData uri="http://schemas.openxmlformats.org/drawingml/2006/table">
            <a:tbl>
              <a:tblPr firstRow="1" bandRow="1">
                <a:noFill/>
                <a:tableStyleId>{28D7E4B9-5818-43D0-90BB-4E7489F430CD}</a:tableStyleId>
              </a:tblPr>
              <a:tblGrid>
                <a:gridCol w="2160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tblGrid>
              <a:tr h="2160000">
                <a:tc>
                  <a:txBody>
                    <a:bodyPr/>
                    <a:lstStyle/>
                    <a:p>
                      <a:pPr marL="0" marR="0" lvl="0" indent="0" algn="l" rtl="0">
                        <a:lnSpc>
                          <a:spcPct val="100000"/>
                        </a:lnSpc>
                        <a:spcBef>
                          <a:spcPts val="0"/>
                        </a:spcBef>
                        <a:spcAft>
                          <a:spcPts val="0"/>
                        </a:spcAft>
                        <a:buClr>
                          <a:srgbClr val="000000"/>
                        </a:buClr>
                        <a:buSzPts val="1400"/>
                        <a:buFont typeface="Arial"/>
                        <a:buNone/>
                      </a:pP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Loved</a:t>
                      </a:r>
                      <a:endParaRPr sz="1400" b="0" u="none" strike="noStrike" cap="none" dirty="0">
                        <a:latin typeface="Open Sans Light" panose="020B0306030504020204" pitchFamily="34" charset="0"/>
                        <a:ea typeface="Open Sans Light" panose="020B0306030504020204" pitchFamily="34" charset="0"/>
                        <a:cs typeface="Open Sans Light" panose="020B0306030504020204" pitchFamily="34"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Liked</a:t>
                      </a:r>
                      <a:endParaRPr sz="1400" b="0" u="none" strike="noStrike" cap="none" dirty="0">
                        <a:latin typeface="Open Sans Light" panose="020B0306030504020204" pitchFamily="34" charset="0"/>
                        <a:ea typeface="Open Sans Light" panose="020B0306030504020204" pitchFamily="34" charset="0"/>
                        <a:cs typeface="Open Sans Light" panose="020B0306030504020204" pitchFamily="34"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2160000">
                <a:tc>
                  <a:txBody>
                    <a:bodyPr/>
                    <a:lstStyle/>
                    <a:p>
                      <a:pPr marL="0" marR="0" lvl="0" indent="0" algn="l" rtl="0">
                        <a:lnSpc>
                          <a:spcPct val="100000"/>
                        </a:lnSpc>
                        <a:spcBef>
                          <a:spcPts val="0"/>
                        </a:spcBef>
                        <a:spcAft>
                          <a:spcPts val="0"/>
                        </a:spcAft>
                        <a:buClr>
                          <a:srgbClr val="000000"/>
                        </a:buClr>
                        <a:buSzPts val="1400"/>
                        <a:buFont typeface="Arial"/>
                        <a:buNone/>
                      </a:pP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Learned</a:t>
                      </a:r>
                      <a:endParaRPr sz="1400" b="0" u="none" strike="noStrike" cap="none" dirty="0">
                        <a:latin typeface="Open Sans Light" panose="020B0306030504020204" pitchFamily="34" charset="0"/>
                        <a:ea typeface="Open Sans Light" panose="020B0306030504020204" pitchFamily="34" charset="0"/>
                        <a:cs typeface="Open Sans Light" panose="020B0306030504020204" pitchFamily="34"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Longed</a:t>
                      </a:r>
                      <a:r>
                        <a:rPr lang="de-DE" sz="1400" b="0" u="none" strike="noStrike" cap="none" dirty="0">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 </a:t>
                      </a: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for</a:t>
                      </a:r>
                      <a:endParaRPr sz="1400" b="0" u="none" strike="noStrike" cap="none" dirty="0">
                        <a:latin typeface="Open Sans Light" panose="020B0306030504020204" pitchFamily="34" charset="0"/>
                        <a:ea typeface="Open Sans Light" panose="020B0306030504020204" pitchFamily="34" charset="0"/>
                        <a:cs typeface="Open Sans Light" panose="020B0306030504020204" pitchFamily="34"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1084" name="Google Shape;1084;p110" descr="Herz mit einfarbiger Füllung"/>
          <p:cNvPicPr preferRelativeResize="0"/>
          <p:nvPr/>
        </p:nvPicPr>
        <p:blipFill rotWithShape="1">
          <a:blip r:embed="rId3">
            <a:alphaModFix/>
          </a:blip>
          <a:srcRect/>
          <a:stretch/>
        </p:blipFill>
        <p:spPr>
          <a:xfrm>
            <a:off x="4557832" y="2072520"/>
            <a:ext cx="924680" cy="924680"/>
          </a:xfrm>
          <a:prstGeom prst="rect">
            <a:avLst/>
          </a:prstGeom>
          <a:solidFill>
            <a:schemeClr val="lt1"/>
          </a:solidFill>
          <a:ln>
            <a:noFill/>
          </a:ln>
        </p:spPr>
      </p:pic>
      <p:pic>
        <p:nvPicPr>
          <p:cNvPr id="1085" name="Google Shape;1085;p110" descr="Blume ohne Stiel mit einfarbiger Füllung"/>
          <p:cNvPicPr preferRelativeResize="0"/>
          <p:nvPr/>
        </p:nvPicPr>
        <p:blipFill rotWithShape="1">
          <a:blip r:embed="rId4">
            <a:alphaModFix/>
          </a:blip>
          <a:srcRect/>
          <a:stretch/>
        </p:blipFill>
        <p:spPr>
          <a:xfrm>
            <a:off x="6709490" y="2072520"/>
            <a:ext cx="924680" cy="924680"/>
          </a:xfrm>
          <a:prstGeom prst="rect">
            <a:avLst/>
          </a:prstGeom>
          <a:noFill/>
          <a:ln>
            <a:noFill/>
          </a:ln>
        </p:spPr>
      </p:pic>
      <p:pic>
        <p:nvPicPr>
          <p:cNvPr id="1086" name="Google Shape;1086;p110" descr="Idee mit einfarbiger Füllung"/>
          <p:cNvPicPr preferRelativeResize="0"/>
          <p:nvPr/>
        </p:nvPicPr>
        <p:blipFill rotWithShape="1">
          <a:blip r:embed="rId5">
            <a:alphaModFix/>
          </a:blip>
          <a:srcRect/>
          <a:stretch/>
        </p:blipFill>
        <p:spPr>
          <a:xfrm>
            <a:off x="4557832" y="4178042"/>
            <a:ext cx="924680" cy="924680"/>
          </a:xfrm>
          <a:prstGeom prst="rect">
            <a:avLst/>
          </a:prstGeom>
          <a:noFill/>
          <a:ln>
            <a:noFill/>
          </a:ln>
        </p:spPr>
      </p:pic>
      <p:pic>
        <p:nvPicPr>
          <p:cNvPr id="1087" name="Google Shape;1087;p110" descr="Löwenzahn mit einfarbiger Füllung"/>
          <p:cNvPicPr preferRelativeResize="0"/>
          <p:nvPr/>
        </p:nvPicPr>
        <p:blipFill rotWithShape="1">
          <a:blip r:embed="rId6">
            <a:alphaModFix/>
          </a:blip>
          <a:srcRect/>
          <a:stretch/>
        </p:blipFill>
        <p:spPr>
          <a:xfrm>
            <a:off x="6709490" y="4178042"/>
            <a:ext cx="924680" cy="924680"/>
          </a:xfrm>
          <a:prstGeom prst="rect">
            <a:avLst/>
          </a:prstGeom>
          <a:noFill/>
          <a:ln>
            <a:noFill/>
          </a:ln>
        </p:spPr>
      </p:pic>
      <p:sp>
        <p:nvSpPr>
          <p:cNvPr id="1088" name="Google Shape;1088;p11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75</a:t>
            </a:fld>
            <a:endParaRPr dirty="0"/>
          </a:p>
        </p:txBody>
      </p:sp>
      <p:sp>
        <p:nvSpPr>
          <p:cNvPr id="1089" name="Google Shape;1089;p11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10"/>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a:t>Charisma Training on GitHub</a:t>
            </a:r>
            <a:endParaRPr dirty="0"/>
          </a:p>
        </p:txBody>
      </p:sp>
      <p:sp>
        <p:nvSpPr>
          <p:cNvPr id="1080" name="Google Shape;1080;p110"/>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Access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to</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our</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training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materials</a:t>
            </a:r>
            <a:endParaRPr i="1" dirty="0"/>
          </a:p>
        </p:txBody>
      </p:sp>
      <p:cxnSp>
        <p:nvCxnSpPr>
          <p:cNvPr id="1081" name="Google Shape;1081;p110"/>
          <p:cNvCxnSpPr>
            <a:cxnSpLocks/>
          </p:cNvCxnSpPr>
          <p:nvPr/>
        </p:nvCxnSpPr>
        <p:spPr>
          <a:xfrm>
            <a:off x="435006" y="1100829"/>
            <a:ext cx="4751849" cy="0"/>
          </a:xfrm>
          <a:prstGeom prst="straightConnector1">
            <a:avLst/>
          </a:prstGeom>
          <a:noFill/>
          <a:ln w="9525" cap="flat" cmpd="sng">
            <a:solidFill>
              <a:schemeClr val="dk1"/>
            </a:solidFill>
            <a:prstDash val="solid"/>
            <a:miter lim="800000"/>
            <a:headEnd type="none" w="sm" len="sm"/>
            <a:tailEnd type="none" w="sm" len="sm"/>
          </a:ln>
        </p:spPr>
      </p:cxnSp>
      <p:sp>
        <p:nvSpPr>
          <p:cNvPr id="1088" name="Google Shape;1088;p11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76</a:t>
            </a:fld>
            <a:endParaRPr dirty="0"/>
          </a:p>
        </p:txBody>
      </p:sp>
      <p:sp>
        <p:nvSpPr>
          <p:cNvPr id="1089" name="Google Shape;1089;p11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
        <p:nvSpPr>
          <p:cNvPr id="2" name="Google Shape;180;p6">
            <a:extLst>
              <a:ext uri="{FF2B5EF4-FFF2-40B4-BE49-F238E27FC236}">
                <a16:creationId xmlns:a16="http://schemas.microsoft.com/office/drawing/2014/main" id="{E2CE27BA-3D7E-B142-1063-B14240E9CB9F}"/>
              </a:ext>
            </a:extLst>
          </p:cNvPr>
          <p:cNvSpPr txBox="1"/>
          <p:nvPr/>
        </p:nvSpPr>
        <p:spPr>
          <a:xfrm>
            <a:off x="341050" y="1903764"/>
            <a:ext cx="10805171" cy="2715527"/>
          </a:xfrm>
          <a:prstGeom prst="rect">
            <a:avLst/>
          </a:prstGeom>
          <a:noFill/>
          <a:ln>
            <a:noFill/>
          </a:ln>
        </p:spPr>
        <p:txBody>
          <a:bodyPr spcFirstLastPara="1" wrap="square" lIns="91425" tIns="45700" rIns="91425" bIns="45700" anchor="t" anchorCtr="0">
            <a:noAutofit/>
          </a:bodyPr>
          <a:lstStyle/>
          <a:p>
            <a:pPr>
              <a:lnSpc>
                <a:spcPct val="150000"/>
              </a:lnSpc>
              <a:buSzPts val="1400"/>
            </a:pPr>
            <a:r>
              <a:rPr lang="de-DE" sz="1800" dirty="0" err="1">
                <a:solidFill>
                  <a:schemeClr val="dk1"/>
                </a:solidFill>
                <a:latin typeface="Open Sans SemiBold"/>
                <a:ea typeface="Open Sans SemiBold"/>
                <a:cs typeface="Open Sans SemiBold"/>
                <a:sym typeface="Open Sans SemiBold"/>
              </a:rPr>
              <a:t>If</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you're</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keen</a:t>
            </a:r>
            <a:r>
              <a:rPr lang="de-DE" sz="1800" dirty="0">
                <a:solidFill>
                  <a:schemeClr val="dk1"/>
                </a:solidFill>
                <a:latin typeface="Open Sans SemiBold"/>
                <a:ea typeface="Open Sans SemiBold"/>
                <a:cs typeface="Open Sans SemiBold"/>
                <a:sym typeface="Open Sans SemiBold"/>
              </a:rPr>
              <a:t> on </a:t>
            </a:r>
            <a:r>
              <a:rPr lang="de-DE" sz="1800" dirty="0" err="1">
                <a:solidFill>
                  <a:schemeClr val="dk1"/>
                </a:solidFill>
                <a:latin typeface="Open Sans SemiBold"/>
                <a:ea typeface="Open Sans SemiBold"/>
                <a:cs typeface="Open Sans SemiBold"/>
                <a:sym typeface="Open Sans SemiBold"/>
              </a:rPr>
              <a:t>getting</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your</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hands</a:t>
            </a:r>
            <a:r>
              <a:rPr lang="de-DE" sz="1800" dirty="0">
                <a:solidFill>
                  <a:schemeClr val="dk1"/>
                </a:solidFill>
                <a:latin typeface="Open Sans SemiBold"/>
                <a:ea typeface="Open Sans SemiBold"/>
                <a:cs typeface="Open Sans SemiBold"/>
                <a:sym typeface="Open Sans SemiBold"/>
              </a:rPr>
              <a:t> on </a:t>
            </a:r>
            <a:r>
              <a:rPr lang="de-DE" sz="1800" dirty="0" err="1">
                <a:solidFill>
                  <a:schemeClr val="dk1"/>
                </a:solidFill>
                <a:latin typeface="Open Sans SemiBold"/>
                <a:ea typeface="Open Sans SemiBold"/>
                <a:cs typeface="Open Sans SemiBold"/>
                <a:sym typeface="Open Sans SemiBold"/>
              </a:rPr>
              <a:t>the</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training</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materials</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simply</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scan</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this</a:t>
            </a:r>
            <a:r>
              <a:rPr lang="de-DE" sz="1800" dirty="0">
                <a:solidFill>
                  <a:schemeClr val="dk1"/>
                </a:solidFill>
                <a:latin typeface="Open Sans SemiBold"/>
                <a:ea typeface="Open Sans SemiBold"/>
                <a:cs typeface="Open Sans SemiBold"/>
                <a:sym typeface="Open Sans SemiBold"/>
              </a:rPr>
              <a:t> QR code and </a:t>
            </a:r>
            <a:r>
              <a:rPr lang="de-DE" sz="1800" dirty="0" err="1">
                <a:solidFill>
                  <a:schemeClr val="dk1"/>
                </a:solidFill>
                <a:latin typeface="Open Sans SemiBold"/>
                <a:ea typeface="Open Sans SemiBold"/>
                <a:cs typeface="Open Sans SemiBold"/>
                <a:sym typeface="Open Sans SemiBold"/>
              </a:rPr>
              <a:t>it'll</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lead</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you</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straight</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to</a:t>
            </a:r>
            <a:r>
              <a:rPr lang="de-DE" sz="1800" dirty="0">
                <a:solidFill>
                  <a:schemeClr val="dk1"/>
                </a:solidFill>
                <a:latin typeface="Open Sans SemiBold"/>
                <a:ea typeface="Open Sans SemiBold"/>
                <a:cs typeface="Open Sans SemiBold"/>
                <a:sym typeface="Open Sans SemiBold"/>
              </a:rPr>
              <a:t> GitHub. </a:t>
            </a:r>
            <a:r>
              <a:rPr lang="de-DE" sz="1800" dirty="0" err="1">
                <a:solidFill>
                  <a:schemeClr val="dk1"/>
                </a:solidFill>
                <a:latin typeface="Open Sans SemiBold"/>
                <a:ea typeface="Open Sans SemiBold"/>
                <a:cs typeface="Open Sans SemiBold"/>
                <a:sym typeface="Open Sans SemiBold"/>
              </a:rPr>
              <a:t>It</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would</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be</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totally</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awesome</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if</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you're</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up</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for</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sharing</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your</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charisma</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training</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materials</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too</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You</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can</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easily</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upload</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them</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there</a:t>
            </a:r>
            <a:r>
              <a:rPr lang="de-DE" sz="1800" dirty="0">
                <a:solidFill>
                  <a:schemeClr val="dk1"/>
                </a:solidFill>
                <a:latin typeface="Open Sans SemiBold"/>
                <a:ea typeface="Open Sans SemiBold"/>
                <a:cs typeface="Open Sans SemiBold"/>
                <a:sym typeface="Open Sans SemiBold"/>
              </a:rPr>
              <a:t> and </a:t>
            </a:r>
            <a:r>
              <a:rPr lang="de-DE" sz="1800" dirty="0" err="1">
                <a:solidFill>
                  <a:schemeClr val="dk1"/>
                </a:solidFill>
                <a:latin typeface="Open Sans SemiBold"/>
                <a:ea typeface="Open Sans SemiBold"/>
                <a:cs typeface="Open Sans SemiBold"/>
                <a:sym typeface="Open Sans SemiBold"/>
              </a:rPr>
              <a:t>make</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them</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available</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for</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everyone</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How</a:t>
            </a:r>
            <a:r>
              <a:rPr lang="de-DE" sz="1800" dirty="0">
                <a:solidFill>
                  <a:schemeClr val="dk1"/>
                </a:solidFill>
                <a:latin typeface="Open Sans SemiBold"/>
                <a:ea typeface="Open Sans SemiBold"/>
                <a:cs typeface="Open Sans SemiBold"/>
                <a:sym typeface="Open Sans SemiBold"/>
              </a:rPr>
              <a:t> cool </a:t>
            </a:r>
            <a:r>
              <a:rPr lang="de-DE" sz="1800" dirty="0" err="1">
                <a:solidFill>
                  <a:schemeClr val="dk1"/>
                </a:solidFill>
                <a:latin typeface="Open Sans SemiBold"/>
                <a:ea typeface="Open Sans SemiBold"/>
                <a:cs typeface="Open Sans SemiBold"/>
                <a:sym typeface="Open Sans SemiBold"/>
              </a:rPr>
              <a:t>is</a:t>
            </a:r>
            <a:r>
              <a:rPr lang="de-DE" sz="1800" dirty="0">
                <a:solidFill>
                  <a:schemeClr val="dk1"/>
                </a:solidFill>
                <a:latin typeface="Open Sans SemiBold"/>
                <a:ea typeface="Open Sans SemiBold"/>
                <a:cs typeface="Open Sans SemiBold"/>
                <a:sym typeface="Open Sans SemiBold"/>
              </a:rPr>
              <a:t> </a:t>
            </a:r>
            <a:r>
              <a:rPr lang="de-DE" sz="1800" dirty="0" err="1">
                <a:solidFill>
                  <a:schemeClr val="dk1"/>
                </a:solidFill>
                <a:latin typeface="Open Sans SemiBold"/>
                <a:ea typeface="Open Sans SemiBold"/>
                <a:cs typeface="Open Sans SemiBold"/>
                <a:sym typeface="Open Sans SemiBold"/>
              </a:rPr>
              <a:t>that</a:t>
            </a:r>
            <a:r>
              <a:rPr lang="de-DE" sz="1800" dirty="0">
                <a:solidFill>
                  <a:schemeClr val="dk1"/>
                </a:solidFill>
                <a:latin typeface="Open Sans SemiBold"/>
                <a:ea typeface="Open Sans SemiBold"/>
                <a:cs typeface="Open Sans SemiBold"/>
                <a:sym typeface="Open Sans SemiBold"/>
              </a:rPr>
              <a:t>?</a:t>
            </a:r>
            <a:endParaRPr lang="en-GB" sz="1800" dirty="0">
              <a:solidFill>
                <a:schemeClr val="dk1"/>
              </a:solidFill>
              <a:latin typeface="Open Sans SemiBold"/>
              <a:ea typeface="Open Sans SemiBold"/>
              <a:cs typeface="Open Sans SemiBold"/>
            </a:endParaRPr>
          </a:p>
          <a:p>
            <a:pPr marL="0" marR="0" lvl="0" indent="0" algn="l" rtl="0">
              <a:lnSpc>
                <a:spcPct val="90000"/>
              </a:lnSpc>
              <a:spcBef>
                <a:spcPts val="0"/>
              </a:spcBef>
              <a:spcAft>
                <a:spcPts val="0"/>
              </a:spcAft>
              <a:buClr>
                <a:srgbClr val="C00000"/>
              </a:buClr>
              <a:buSzPts val="2000"/>
              <a:buFont typeface="Arial"/>
              <a:buNone/>
            </a:pPr>
            <a:endParaRPr lang="en-GB" sz="1400" b="0" i="0" u="none" strike="noStrike" cap="none" dirty="0">
              <a:solidFill>
                <a:schemeClr val="dk1"/>
              </a:solidFill>
              <a:latin typeface="Open Sans SemiBold"/>
              <a:ea typeface="Open Sans SemiBold"/>
              <a:cs typeface="Open Sans SemiBold"/>
              <a:sym typeface="Open Sans SemiBold"/>
            </a:endParaRPr>
          </a:p>
          <a:p>
            <a:pPr marL="0" marR="0" lvl="0" indent="0" algn="l" rtl="0">
              <a:lnSpc>
                <a:spcPct val="90000"/>
              </a:lnSpc>
              <a:spcBef>
                <a:spcPts val="0"/>
              </a:spcBef>
              <a:spcAft>
                <a:spcPts val="0"/>
              </a:spcAft>
              <a:buClr>
                <a:srgbClr val="C00000"/>
              </a:buClr>
              <a:buSzPts val="2000"/>
              <a:buFont typeface="Arial"/>
              <a:buNone/>
            </a:pPr>
            <a:endParaRPr lang="en-GB" dirty="0">
              <a:solidFill>
                <a:schemeClr val="dk1"/>
              </a:solidFill>
              <a:latin typeface="Open Sans SemiBold"/>
              <a:ea typeface="Open Sans SemiBold"/>
              <a:cs typeface="Open Sans SemiBold"/>
              <a:sym typeface="Open Sans SemiBold"/>
            </a:endParaRPr>
          </a:p>
          <a:p>
            <a:pPr marL="0" marR="0" lvl="0" indent="0" algn="l" rtl="0">
              <a:lnSpc>
                <a:spcPct val="90000"/>
              </a:lnSpc>
              <a:spcBef>
                <a:spcPts val="0"/>
              </a:spcBef>
              <a:spcAft>
                <a:spcPts val="0"/>
              </a:spcAft>
              <a:buClr>
                <a:srgbClr val="C00000"/>
              </a:buClr>
              <a:buSzPts val="2000"/>
              <a:buFont typeface="Arial"/>
              <a:buNone/>
            </a:pPr>
            <a:endParaRPr lang="en-GB" sz="1400" b="0" i="0" u="none" strike="noStrike" cap="none" dirty="0">
              <a:solidFill>
                <a:schemeClr val="dk1"/>
              </a:solidFill>
              <a:latin typeface="Open Sans SemiBold"/>
              <a:ea typeface="Open Sans SemiBold"/>
              <a:cs typeface="Open Sans SemiBold"/>
              <a:sym typeface="Open Sans SemiBold"/>
            </a:endParaRPr>
          </a:p>
          <a:p>
            <a:pPr marL="0" marR="0" lvl="0" indent="0" algn="l" rtl="0">
              <a:lnSpc>
                <a:spcPct val="90000"/>
              </a:lnSpc>
              <a:spcBef>
                <a:spcPts val="0"/>
              </a:spcBef>
              <a:spcAft>
                <a:spcPts val="0"/>
              </a:spcAft>
              <a:buClr>
                <a:srgbClr val="C00000"/>
              </a:buClr>
              <a:buSzPts val="2000"/>
              <a:buFont typeface="Arial"/>
              <a:buNone/>
            </a:pPr>
            <a:endParaRPr lang="en-GB" dirty="0">
              <a:solidFill>
                <a:schemeClr val="dk1"/>
              </a:solidFill>
              <a:latin typeface="Open Sans SemiBold"/>
              <a:ea typeface="Open Sans SemiBold"/>
              <a:cs typeface="Open Sans SemiBold"/>
              <a:sym typeface="Open Sans SemiBold"/>
            </a:endParaRPr>
          </a:p>
          <a:p>
            <a:pPr marL="0" marR="0" lvl="0" indent="0" algn="l" rtl="0">
              <a:lnSpc>
                <a:spcPct val="90000"/>
              </a:lnSpc>
              <a:spcBef>
                <a:spcPts val="0"/>
              </a:spcBef>
              <a:spcAft>
                <a:spcPts val="0"/>
              </a:spcAft>
              <a:buClr>
                <a:srgbClr val="C00000"/>
              </a:buClr>
              <a:buSzPts val="2000"/>
              <a:buFont typeface="Arial"/>
              <a:buNone/>
            </a:pPr>
            <a:endParaRPr lang="en-GB" sz="1400" b="0" i="0" u="none" strike="noStrike" cap="none" dirty="0">
              <a:solidFill>
                <a:schemeClr val="dk1"/>
              </a:solidFill>
              <a:latin typeface="Open Sans SemiBold"/>
              <a:ea typeface="Open Sans SemiBold"/>
              <a:cs typeface="Open Sans SemiBold"/>
              <a:sym typeface="Open Sans SemiBold"/>
            </a:endParaRPr>
          </a:p>
          <a:p>
            <a:pPr marL="0" marR="0" lvl="0" indent="0" algn="l" rtl="0">
              <a:lnSpc>
                <a:spcPct val="90000"/>
              </a:lnSpc>
              <a:spcBef>
                <a:spcPts val="0"/>
              </a:spcBef>
              <a:spcAft>
                <a:spcPts val="0"/>
              </a:spcAft>
              <a:buClr>
                <a:srgbClr val="C00000"/>
              </a:buClr>
              <a:buSzPts val="2000"/>
              <a:buFont typeface="Arial"/>
              <a:buNone/>
            </a:pPr>
            <a:endParaRPr lang="en-GB" sz="1400" b="0" i="0" u="none" strike="noStrike" cap="none" dirty="0">
              <a:solidFill>
                <a:schemeClr val="dk1"/>
              </a:solidFill>
              <a:latin typeface="Open Sans SemiBold"/>
              <a:ea typeface="Open Sans SemiBold"/>
              <a:cs typeface="Open Sans SemiBold"/>
              <a:sym typeface="Open Sans SemiBold"/>
            </a:endParaRPr>
          </a:p>
          <a:p>
            <a:pPr marL="0" marR="0" lvl="0" indent="0" algn="l" rtl="0">
              <a:lnSpc>
                <a:spcPct val="90000"/>
              </a:lnSpc>
              <a:spcBef>
                <a:spcPts val="0"/>
              </a:spcBef>
              <a:spcAft>
                <a:spcPts val="0"/>
              </a:spcAft>
              <a:buClr>
                <a:srgbClr val="C00000"/>
              </a:buClr>
              <a:buSzPts val="2000"/>
              <a:buFont typeface="Arial"/>
              <a:buNone/>
            </a:pPr>
            <a:endParaRPr lang="en-GB" dirty="0">
              <a:solidFill>
                <a:schemeClr val="dk1"/>
              </a:solidFill>
              <a:latin typeface="Open Sans SemiBold"/>
              <a:ea typeface="Open Sans SemiBold"/>
              <a:cs typeface="Open Sans SemiBold"/>
              <a:sym typeface="Open Sans SemiBold"/>
            </a:endParaRPr>
          </a:p>
          <a:p>
            <a:pPr>
              <a:lnSpc>
                <a:spcPct val="90000"/>
              </a:lnSpc>
              <a:buClr>
                <a:srgbClr val="C00000"/>
              </a:buClr>
              <a:buSzPts val="2000"/>
            </a:pPr>
            <a:r>
              <a:rPr lang="en-GB" sz="2400" b="0" i="0" u="none" strike="noStrike" cap="none" dirty="0">
                <a:solidFill>
                  <a:schemeClr val="dk1"/>
                </a:solidFill>
                <a:latin typeface="Open Sans SemiBold"/>
                <a:ea typeface="Open Sans SemiBold"/>
                <a:cs typeface="Open Sans SemiBold"/>
                <a:sym typeface="Open Sans SemiBold"/>
              </a:rPr>
              <a:t>https://</a:t>
            </a:r>
            <a:r>
              <a:rPr lang="en-GB" sz="2400" b="0" i="0" u="none" strike="noStrike" cap="none" dirty="0" err="1">
                <a:solidFill>
                  <a:schemeClr val="dk1"/>
                </a:solidFill>
                <a:latin typeface="Open Sans SemiBold"/>
                <a:ea typeface="Open Sans SemiBold"/>
                <a:cs typeface="Open Sans SemiBold"/>
                <a:sym typeface="Open Sans SemiBold"/>
              </a:rPr>
              <a:t>shorturl.at</a:t>
            </a:r>
            <a:r>
              <a:rPr lang="en-GB" sz="2400" b="0" i="0" u="none" strike="noStrike" cap="none" dirty="0">
                <a:solidFill>
                  <a:schemeClr val="dk1"/>
                </a:solidFill>
                <a:latin typeface="Open Sans SemiBold"/>
                <a:ea typeface="Open Sans SemiBold"/>
                <a:cs typeface="Open Sans SemiBold"/>
                <a:sym typeface="Open Sans SemiBold"/>
              </a:rPr>
              <a:t>/</a:t>
            </a:r>
            <a:r>
              <a:rPr lang="en-GB" sz="2400" b="0" i="0" u="none" strike="noStrike" cap="none" dirty="0" err="1">
                <a:solidFill>
                  <a:schemeClr val="dk1"/>
                </a:solidFill>
                <a:latin typeface="Open Sans SemiBold"/>
                <a:ea typeface="Open Sans SemiBold"/>
                <a:cs typeface="Open Sans SemiBold"/>
                <a:sym typeface="Open Sans SemiBold"/>
              </a:rPr>
              <a:t>ajBHM</a:t>
            </a:r>
            <a:endParaRPr lang="en-GB" sz="2400" b="0" i="0" u="none" strike="noStrike" cap="none" dirty="0">
              <a:solidFill>
                <a:schemeClr val="dk1"/>
              </a:solidFill>
              <a:latin typeface="Open Sans SemiBold"/>
              <a:ea typeface="Open Sans SemiBold"/>
              <a:cs typeface="Open Sans SemiBold"/>
              <a:sym typeface="Open Sans SemiBold"/>
            </a:endParaRPr>
          </a:p>
        </p:txBody>
      </p:sp>
      <p:pic>
        <p:nvPicPr>
          <p:cNvPr id="6" name="Picture 5" descr="A qr code on a white background&#10;&#10;Description automatically generated">
            <a:extLst>
              <a:ext uri="{FF2B5EF4-FFF2-40B4-BE49-F238E27FC236}">
                <a16:creationId xmlns:a16="http://schemas.microsoft.com/office/drawing/2014/main" id="{E6A72EB2-F682-13E7-89D7-923378518C5E}"/>
              </a:ext>
            </a:extLst>
          </p:cNvPr>
          <p:cNvPicPr>
            <a:picLocks noChangeAspect="1"/>
          </p:cNvPicPr>
          <p:nvPr/>
        </p:nvPicPr>
        <p:blipFill>
          <a:blip r:embed="rId3"/>
          <a:stretch>
            <a:fillRect/>
          </a:stretch>
        </p:blipFill>
        <p:spPr>
          <a:xfrm>
            <a:off x="4495799" y="3719214"/>
            <a:ext cx="2853559" cy="2853559"/>
          </a:xfrm>
          <a:prstGeom prst="rect">
            <a:avLst/>
          </a:prstGeom>
        </p:spPr>
      </p:pic>
    </p:spTree>
    <p:extLst>
      <p:ext uri="{BB962C8B-B14F-4D97-AF65-F5344CB8AC3E}">
        <p14:creationId xmlns:p14="http://schemas.microsoft.com/office/powerpoint/2010/main" val="3490628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0"/>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218" name="Google Shape;218;p10"/>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219" name="Google Shape;219;p10"/>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220" name="Google Shape;220;p10"/>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221" name="Google Shape;221;p10"/>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Start with Charisma!</a:t>
            </a:r>
            <a:endParaRPr>
              <a:latin typeface="Open Sans Light"/>
              <a:ea typeface="Open Sans Light"/>
              <a:cs typeface="Open Sans Light"/>
              <a:sym typeface="Open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Understanding Charisma</a:t>
            </a:r>
            <a:endParaRPr/>
          </a:p>
        </p:txBody>
      </p:sp>
      <p:sp>
        <p:nvSpPr>
          <p:cNvPr id="227" name="Google Shape;227;p1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 Myths</a:t>
            </a:r>
            <a:endParaRPr lang="en-GB" i="1" dirty="0"/>
          </a:p>
        </p:txBody>
      </p:sp>
      <p:sp>
        <p:nvSpPr>
          <p:cNvPr id="228" name="Google Shape;228;p11"/>
          <p:cNvSpPr/>
          <p:nvPr/>
        </p:nvSpPr>
        <p:spPr>
          <a:xfrm>
            <a:off x="933450" y="2652837"/>
            <a:ext cx="6912692"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"Charisma is a very special fluid."</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"It is not measurable.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600"/>
              <a:buFont typeface="Arial"/>
              <a:buNone/>
            </a:pPr>
            <a:r>
              <a:rPr lang="de-DE" sz="1600" b="0" i="0" u="none" strike="noStrike" cap="none">
                <a:solidFill>
                  <a:schemeClr val="dk1"/>
                </a:solidFill>
                <a:latin typeface="Open Sans Light"/>
                <a:ea typeface="Open Sans Light"/>
                <a:cs typeface="Open Sans Light"/>
                <a:sym typeface="Open Sans Light"/>
              </a:rPr>
              <a:t>"It manifests itself through the impact it achieves"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"It cannot be proven in the laboratory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50000"/>
              </a:lnSpc>
              <a:spcBef>
                <a:spcPts val="0"/>
              </a:spcBef>
              <a:spcAft>
                <a:spcPts val="0"/>
              </a:spcAft>
              <a:buClr>
                <a:srgbClr val="000000"/>
              </a:buClr>
              <a:buSzPts val="1600"/>
              <a:buFont typeface="Arial"/>
              <a:buNone/>
            </a:pPr>
            <a:r>
              <a:rPr lang="de-DE" sz="1600" b="0" i="1" u="none" strike="noStrike" cap="none">
                <a:solidFill>
                  <a:schemeClr val="dk1"/>
                </a:solidFill>
                <a:latin typeface="Open Sans Light"/>
                <a:ea typeface="Open Sans Light"/>
                <a:cs typeface="Open Sans Light"/>
                <a:sym typeface="Open Sans Light"/>
              </a:rPr>
              <a:t>Matthias Matussek in Spiegel 46/2012</a:t>
            </a:r>
            <a:endParaRPr sz="1400" b="0" i="0" u="none" strike="noStrike" cap="none">
              <a:solidFill>
                <a:srgbClr val="000000"/>
              </a:solidFill>
              <a:latin typeface="Arial"/>
              <a:ea typeface="Arial"/>
              <a:cs typeface="Arial"/>
              <a:sym typeface="Arial"/>
            </a:endParaRPr>
          </a:p>
        </p:txBody>
      </p:sp>
      <p:pic>
        <p:nvPicPr>
          <p:cNvPr id="229" name="Google Shape;229;p11" descr="A picture containing person, person, smiling, posing&#10;&#10;Description automatically generated"/>
          <p:cNvPicPr preferRelativeResize="0"/>
          <p:nvPr/>
        </p:nvPicPr>
        <p:blipFill rotWithShape="1">
          <a:blip r:embed="rId3">
            <a:alphaModFix/>
          </a:blip>
          <a:srcRect/>
          <a:stretch/>
        </p:blipFill>
        <p:spPr>
          <a:xfrm>
            <a:off x="7913875" y="-6085"/>
            <a:ext cx="4359628" cy="6572773"/>
          </a:xfrm>
          <a:prstGeom prst="rect">
            <a:avLst/>
          </a:prstGeom>
          <a:noFill/>
          <a:ln>
            <a:noFill/>
          </a:ln>
        </p:spPr>
      </p:pic>
      <p:cxnSp>
        <p:nvCxnSpPr>
          <p:cNvPr id="230" name="Google Shape;230;p11"/>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231" name="Google Shape;231;p1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9</a:t>
            </a:fld>
            <a:endParaRPr dirty="0"/>
          </a:p>
        </p:txBody>
      </p:sp>
      <p:sp>
        <p:nvSpPr>
          <p:cNvPr id="232" name="Google Shape;232;p1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5936</Words>
  <Application>Microsoft Macintosh PowerPoint</Application>
  <PresentationFormat>Widescreen</PresentationFormat>
  <Paragraphs>756</Paragraphs>
  <Slides>76</Slides>
  <Notes>75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Open Sans</vt:lpstr>
      <vt:lpstr>Calibri</vt:lpstr>
      <vt:lpstr>Open Sans SemiBold</vt:lpstr>
      <vt:lpstr>Abel</vt:lpstr>
      <vt:lpstr>Open Sans Light</vt:lpstr>
      <vt:lpstr>Arial</vt:lpstr>
      <vt:lpstr>Merriweather Sans</vt:lpstr>
      <vt:lpstr>Open Sans ExtraBold</vt:lpstr>
      <vt:lpstr>Office</vt:lpstr>
      <vt:lpstr>Charisma Training</vt:lpstr>
      <vt:lpstr>Agenda</vt:lpstr>
      <vt:lpstr>Agenda</vt:lpstr>
      <vt:lpstr>The Training</vt:lpstr>
      <vt:lpstr>Exercise</vt:lpstr>
      <vt:lpstr>Exercise</vt:lpstr>
      <vt:lpstr>Wrap-up:</vt:lpstr>
      <vt:lpstr>Start with Charisma!</vt:lpstr>
      <vt:lpstr>Understanding Charisma</vt:lpstr>
      <vt:lpstr>Understanding Charisma</vt:lpstr>
      <vt:lpstr>Understanding Charisma</vt:lpstr>
      <vt:lpstr>Understanding Charisma</vt:lpstr>
      <vt:lpstr>Grasping Charisma -</vt:lpstr>
      <vt:lpstr>The Charisma Effect</vt:lpstr>
      <vt:lpstr>The Charisma Effect</vt:lpstr>
      <vt:lpstr>The Charisma Effect</vt:lpstr>
      <vt:lpstr>Identifying  Charisma -</vt:lpstr>
      <vt:lpstr>Study Design-</vt:lpstr>
      <vt:lpstr>Results (1)</vt:lpstr>
      <vt:lpstr>Excercise</vt:lpstr>
      <vt:lpstr>Identifying Charisma</vt:lpstr>
      <vt:lpstr>Charismatic Leadership Tactics</vt:lpstr>
      <vt:lpstr>Charismatic Leadership Tactics</vt:lpstr>
      <vt:lpstr>Charismatic Leadership Tactics</vt:lpstr>
      <vt:lpstr>Charismatic Leadership Tactics</vt:lpstr>
      <vt:lpstr>Charismatic Leadership Tactics</vt:lpstr>
      <vt:lpstr>Charismatic Leadership Tactics</vt:lpstr>
      <vt:lpstr>Lunch Break</vt:lpstr>
      <vt:lpstr>Excercise: Competition</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Level up!</vt:lpstr>
      <vt:lpstr>PowerPoint Presentation</vt:lpstr>
      <vt:lpstr>Who is the Charisma  Winner</vt:lpstr>
      <vt:lpstr>Exercise: Coding Lewis' Speech</vt:lpstr>
      <vt:lpstr>Wrap-Up:</vt:lpstr>
      <vt:lpstr>Exercise:</vt:lpstr>
      <vt:lpstr>Summary &amp; Outlook </vt:lpstr>
      <vt:lpstr>Wrap-Up &amp; Conclusion:</vt:lpstr>
      <vt:lpstr>Feedback</vt:lpstr>
      <vt:lpstr>Your Feedback</vt:lpstr>
      <vt:lpstr>Agenda</vt:lpstr>
      <vt:lpstr>Input &amp; Exercise:</vt:lpstr>
      <vt:lpstr>Input &amp; Exercise:</vt:lpstr>
      <vt:lpstr>Wrap-up:</vt:lpstr>
      <vt:lpstr>Presentation</vt:lpstr>
      <vt:lpstr>Input &amp; Exercise:</vt:lpstr>
      <vt:lpstr>Input &amp; Exercise:</vt:lpstr>
      <vt:lpstr>Input &amp; Exercise:</vt:lpstr>
      <vt:lpstr>Wrap-up</vt:lpstr>
      <vt:lpstr>Exercise</vt:lpstr>
      <vt:lpstr>Exercise</vt:lpstr>
      <vt:lpstr>PowerPoint Presentation</vt:lpstr>
      <vt:lpstr>Feedback</vt:lpstr>
      <vt:lpstr>Your Feedback</vt:lpstr>
      <vt:lpstr>Charisma Training on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Charisma Training</dc:title>
  <dc:creator>Benedikt Petri</dc:creator>
  <cp:lastModifiedBy>Clara Dahan</cp:lastModifiedBy>
  <cp:revision>30</cp:revision>
  <dcterms:created xsi:type="dcterms:W3CDTF">2023-04-04T10:16:23Z</dcterms:created>
  <dcterms:modified xsi:type="dcterms:W3CDTF">2023-05-23T13:48:10Z</dcterms:modified>
</cp:coreProperties>
</file>